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9" r:id="rId1"/>
  </p:sldMasterIdLst>
  <p:sldIdLst>
    <p:sldId id="256" r:id="rId2"/>
    <p:sldId id="285" r:id="rId3"/>
    <p:sldId id="281" r:id="rId4"/>
    <p:sldId id="283" r:id="rId5"/>
    <p:sldId id="282" r:id="rId6"/>
    <p:sldId id="284" r:id="rId7"/>
    <p:sldId id="263" r:id="rId8"/>
    <p:sldId id="262" r:id="rId9"/>
    <p:sldId id="277" r:id="rId10"/>
    <p:sldId id="265" r:id="rId11"/>
    <p:sldId id="264" r:id="rId12"/>
    <p:sldId id="267" r:id="rId13"/>
    <p:sldId id="266" r:id="rId14"/>
    <p:sldId id="270" r:id="rId15"/>
    <p:sldId id="269" r:id="rId16"/>
    <p:sldId id="273" r:id="rId17"/>
    <p:sldId id="272" r:id="rId18"/>
    <p:sldId id="278" r:id="rId19"/>
    <p:sldId id="275" r:id="rId20"/>
    <p:sldId id="271" r:id="rId21"/>
    <p:sldId id="276" r:id="rId22"/>
    <p:sldId id="268" r:id="rId23"/>
    <p:sldId id="257" r:id="rId24"/>
    <p:sldId id="274" r:id="rId25"/>
    <p:sldId id="279" r:id="rId26"/>
    <p:sldId id="280" r:id="rId27"/>
    <p:sldId id="259" r:id="rId28"/>
    <p:sldId id="260" r:id="rId29"/>
    <p:sldId id="286" r:id="rId30"/>
    <p:sldId id="287" r:id="rId31"/>
    <p:sldId id="289" r:id="rId32"/>
    <p:sldId id="288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8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79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871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038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10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761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978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753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475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87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685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745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5/2/2023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822968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2" r:id="rId6"/>
    <p:sldLayoutId id="2147483878" r:id="rId7"/>
    <p:sldLayoutId id="2147483879" r:id="rId8"/>
    <p:sldLayoutId id="2147483880" r:id="rId9"/>
    <p:sldLayoutId id="2147483881" r:id="rId10"/>
    <p:sldLayoutId id="21474838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C51935E-4A08-4AE4-8E13-F40CD3C4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E2935B3-43F9-4F49-AEEE-A09015DDF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23C3E9F-031F-4D06-B2D1-FBDE7797A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9">
              <a:extLst>
                <a:ext uri="{FF2B5EF4-FFF2-40B4-BE49-F238E27FC236}">
                  <a16:creationId xmlns:a16="http://schemas.microsoft.com/office/drawing/2014/main" id="{AD6B24CB-2D97-4762-B34A-9FE40CECA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40">
              <a:extLst>
                <a:ext uri="{FF2B5EF4-FFF2-40B4-BE49-F238E27FC236}">
                  <a16:creationId xmlns:a16="http://schemas.microsoft.com/office/drawing/2014/main" id="{72E85C82-5A92-4169-B806-F7A311C1C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9" name="Group 41">
              <a:extLst>
                <a:ext uri="{FF2B5EF4-FFF2-40B4-BE49-F238E27FC236}">
                  <a16:creationId xmlns:a16="http://schemas.microsoft.com/office/drawing/2014/main" id="{536DD679-1C6F-4F84-9CA0-27B1ABCFD7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0EBB60D-86C6-45E0-AB7B-8C952FEBDD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06710FE-8C5F-4C9D-AF9E-1A7CDAE4C6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8556C1B-E283-4483-ACD0-2808A242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575218D-6500-488D-AB87-B8B426C1CC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859891A-F84B-4F49-B829-12D780F427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A4DD948-16D9-47F3-880E-69BF40A2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8CED433A-4441-4EF2-A360-2D5C19C7F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70214-4EC4-2790-3E86-343CE0329E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54347" y="839924"/>
            <a:ext cx="4500561" cy="4259814"/>
          </a:xfrm>
        </p:spPr>
        <p:txBody>
          <a:bodyPr>
            <a:noAutofit/>
          </a:bodyPr>
          <a:lstStyle/>
          <a:p>
            <a:r>
              <a:rPr lang="en-US" sz="6600" dirty="0"/>
              <a:t>Housing price prediction Capstone</a:t>
            </a:r>
            <a:br>
              <a:rPr lang="en-US" sz="6600" dirty="0"/>
            </a:br>
            <a:r>
              <a:rPr lang="en-US" sz="6600" dirty="0"/>
              <a:t>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F1A6F4-2996-05B0-9CE0-6F09BCB2D6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201" y="5198697"/>
            <a:ext cx="4500561" cy="1320249"/>
          </a:xfrm>
        </p:spPr>
        <p:txBody>
          <a:bodyPr>
            <a:normAutofit/>
          </a:bodyPr>
          <a:lstStyle/>
          <a:p>
            <a:r>
              <a:rPr lang="en-US" dirty="0"/>
              <a:t>Khoa Truong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14A0AA1-C9DD-452F-AF3C-8231C0CD8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" y="3600"/>
            <a:ext cx="6854400" cy="6854400"/>
            <a:chOff x="0" y="3600"/>
            <a:chExt cx="6854400" cy="68544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81A3F73-01DC-494A-B9CC-582418F95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" y="36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C4A7316-203B-47F8-B448-E54B106DB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" y="199202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DFB6685-5F8D-4A29-9735-BF4667A59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1" name="Picture 3" descr="Aerial view of icebergs in Antarctica">
            <a:extLst>
              <a:ext uri="{FF2B5EF4-FFF2-40B4-BE49-F238E27FC236}">
                <a16:creationId xmlns:a16="http://schemas.microsoft.com/office/drawing/2014/main" id="{18FFFB51-CFAC-2B75-3B45-CC5A3CBDA1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49" r="23551"/>
          <a:stretch/>
        </p:blipFill>
        <p:spPr>
          <a:xfrm>
            <a:off x="20" y="-1"/>
            <a:ext cx="685798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</p:spTree>
    <p:extLst>
      <p:ext uri="{BB962C8B-B14F-4D97-AF65-F5344CB8AC3E}">
        <p14:creationId xmlns:p14="http://schemas.microsoft.com/office/powerpoint/2010/main" val="2989305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44F6C-848D-0255-67B8-1DA91B37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03527"/>
            <a:ext cx="11101135" cy="896914"/>
          </a:xfrm>
        </p:spPr>
        <p:txBody>
          <a:bodyPr>
            <a:normAutofit/>
          </a:bodyPr>
          <a:lstStyle/>
          <a:p>
            <a:r>
              <a:rPr lang="en-US" sz="4800" dirty="0"/>
              <a:t>Price/livingsqft distribution with location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07ECF-6BF7-04ED-421B-808E0533F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06" y="1220627"/>
            <a:ext cx="6201721" cy="45338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6EE408-CF5F-7801-35BD-EC3A94DE4777}"/>
              </a:ext>
            </a:extLst>
          </p:cNvPr>
          <p:cNvSpPr txBox="1"/>
          <p:nvPr/>
        </p:nvSpPr>
        <p:spPr>
          <a:xfrm>
            <a:off x="1543604" y="1904869"/>
            <a:ext cx="895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Algerian" panose="04020705040A02060702" pitchFamily="82" charset="0"/>
              </a:rPr>
              <a:t>WISE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9B0EE-BDD7-E098-A8F3-2AAD5F35488C}"/>
              </a:ext>
            </a:extLst>
          </p:cNvPr>
          <p:cNvSpPr txBox="1"/>
          <p:nvPr/>
        </p:nvSpPr>
        <p:spPr>
          <a:xfrm>
            <a:off x="2498088" y="1886709"/>
            <a:ext cx="1299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lgerian" panose="04020705040A02060702" pitchFamily="82" charset="0"/>
              </a:rPr>
              <a:t>DENTON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63DFD4-CB9E-7DD7-5831-125E2ECF27EE}"/>
              </a:ext>
            </a:extLst>
          </p:cNvPr>
          <p:cNvSpPr txBox="1"/>
          <p:nvPr/>
        </p:nvSpPr>
        <p:spPr>
          <a:xfrm>
            <a:off x="3821895" y="1951035"/>
            <a:ext cx="1296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COLLIN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1BB5DB-25F2-99B8-30BC-D417C7CB3D27}"/>
              </a:ext>
            </a:extLst>
          </p:cNvPr>
          <p:cNvSpPr txBox="1"/>
          <p:nvPr/>
        </p:nvSpPr>
        <p:spPr>
          <a:xfrm>
            <a:off x="1071129" y="3108850"/>
            <a:ext cx="109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PARKER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053782-7727-98B2-34DA-FB161E633886}"/>
              </a:ext>
            </a:extLst>
          </p:cNvPr>
          <p:cNvSpPr txBox="1"/>
          <p:nvPr/>
        </p:nvSpPr>
        <p:spPr>
          <a:xfrm>
            <a:off x="2210383" y="3116771"/>
            <a:ext cx="1182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lgerian" panose="04020705040A02060702" pitchFamily="82" charset="0"/>
              </a:rPr>
              <a:t>TARRANT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0C5FE2-764E-48B4-2B8E-AF87351C8D46}"/>
              </a:ext>
            </a:extLst>
          </p:cNvPr>
          <p:cNvSpPr txBox="1"/>
          <p:nvPr/>
        </p:nvSpPr>
        <p:spPr>
          <a:xfrm>
            <a:off x="3352684" y="3095073"/>
            <a:ext cx="109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DALLAS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96A724-6DC4-F0A5-631F-810463342C8E}"/>
              </a:ext>
            </a:extLst>
          </p:cNvPr>
          <p:cNvSpPr txBox="1"/>
          <p:nvPr/>
        </p:nvSpPr>
        <p:spPr>
          <a:xfrm>
            <a:off x="4594525" y="2898968"/>
            <a:ext cx="991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lgerian" panose="04020705040A02060702" pitchFamily="82" charset="0"/>
              </a:rPr>
              <a:t>ROCKWALL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2E0A6C-F0BE-ACF0-F88D-D282F0016875}"/>
              </a:ext>
            </a:extLst>
          </p:cNvPr>
          <p:cNvSpPr txBox="1"/>
          <p:nvPr/>
        </p:nvSpPr>
        <p:spPr>
          <a:xfrm>
            <a:off x="2023376" y="4195283"/>
            <a:ext cx="1182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JOHNSON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4B26F8-1DF9-0090-5C1C-4F088E1E45AD}"/>
              </a:ext>
            </a:extLst>
          </p:cNvPr>
          <p:cNvSpPr txBox="1"/>
          <p:nvPr/>
        </p:nvSpPr>
        <p:spPr>
          <a:xfrm>
            <a:off x="3325655" y="4190094"/>
            <a:ext cx="1182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lgerian" panose="04020705040A02060702" pitchFamily="82" charset="0"/>
              </a:rPr>
              <a:t>ELLIS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53A71F-1493-0D13-F7BF-E4CFCDB6CD5C}"/>
              </a:ext>
            </a:extLst>
          </p:cNvPr>
          <p:cNvSpPr txBox="1"/>
          <p:nvPr/>
        </p:nvSpPr>
        <p:spPr>
          <a:xfrm>
            <a:off x="4354290" y="3562068"/>
            <a:ext cx="1182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lgerian" panose="04020705040A02060702" pitchFamily="82" charset="0"/>
              </a:rPr>
              <a:t>KAUFMAN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8AD21FC-05C3-944C-9EDB-46397BEA2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429" y="1220629"/>
            <a:ext cx="3790576" cy="25714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C726D86-CBB6-3F6E-8FC1-E1958EE0A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033" y="3782992"/>
            <a:ext cx="3785972" cy="257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97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44F6C-848D-0255-67B8-1DA91B37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577" y="245240"/>
            <a:ext cx="11101135" cy="877739"/>
          </a:xfrm>
        </p:spPr>
        <p:txBody>
          <a:bodyPr>
            <a:normAutofit fontScale="90000"/>
          </a:bodyPr>
          <a:lstStyle/>
          <a:p>
            <a:r>
              <a:rPr lang="en-US" dirty="0"/>
              <a:t>Price/</a:t>
            </a:r>
            <a:r>
              <a:rPr lang="en-US" dirty="0" err="1"/>
              <a:t>lotsqft</a:t>
            </a:r>
            <a:r>
              <a:rPr lang="en-US" dirty="0"/>
              <a:t> distribution with location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955998-7D6B-588A-BC04-04F8A4DD7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72" y="1009453"/>
            <a:ext cx="6189619" cy="45105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106274-B396-F3CF-3F19-C0D22EBFD82C}"/>
              </a:ext>
            </a:extLst>
          </p:cNvPr>
          <p:cNvSpPr txBox="1"/>
          <p:nvPr/>
        </p:nvSpPr>
        <p:spPr>
          <a:xfrm>
            <a:off x="1562353" y="1891503"/>
            <a:ext cx="895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Algerian" panose="04020705040A02060702" pitchFamily="82" charset="0"/>
              </a:rPr>
              <a:t>WISE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7BE2D7-E334-4192-4335-9A0ED766A78C}"/>
              </a:ext>
            </a:extLst>
          </p:cNvPr>
          <p:cNvSpPr txBox="1"/>
          <p:nvPr/>
        </p:nvSpPr>
        <p:spPr>
          <a:xfrm>
            <a:off x="2511416" y="1865354"/>
            <a:ext cx="1299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lgerian" panose="04020705040A02060702" pitchFamily="82" charset="0"/>
              </a:rPr>
              <a:t>DENTON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5E5520-70B9-2C35-A209-0D3CC00E4F76}"/>
              </a:ext>
            </a:extLst>
          </p:cNvPr>
          <p:cNvSpPr txBox="1"/>
          <p:nvPr/>
        </p:nvSpPr>
        <p:spPr>
          <a:xfrm>
            <a:off x="3898970" y="1897107"/>
            <a:ext cx="1296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COLLIN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2EEFBC-0C01-2D04-1F30-EE340FBDF2F9}"/>
              </a:ext>
            </a:extLst>
          </p:cNvPr>
          <p:cNvSpPr txBox="1"/>
          <p:nvPr/>
        </p:nvSpPr>
        <p:spPr>
          <a:xfrm>
            <a:off x="1130057" y="2885111"/>
            <a:ext cx="109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PARKER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92D5D7-B57A-7351-A353-E90ACF91CFEF}"/>
              </a:ext>
            </a:extLst>
          </p:cNvPr>
          <p:cNvSpPr txBox="1"/>
          <p:nvPr/>
        </p:nvSpPr>
        <p:spPr>
          <a:xfrm>
            <a:off x="2221083" y="2957913"/>
            <a:ext cx="1182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lgerian" panose="04020705040A02060702" pitchFamily="82" charset="0"/>
              </a:rPr>
              <a:t>TARRANT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ED8109-E6CB-6954-89E2-4AA0EC0F8AE7}"/>
              </a:ext>
            </a:extLst>
          </p:cNvPr>
          <p:cNvSpPr txBox="1"/>
          <p:nvPr/>
        </p:nvSpPr>
        <p:spPr>
          <a:xfrm>
            <a:off x="3361199" y="2918914"/>
            <a:ext cx="109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DALLAS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7600B7-FBE4-1768-A400-F40633948C50}"/>
              </a:ext>
            </a:extLst>
          </p:cNvPr>
          <p:cNvSpPr txBox="1"/>
          <p:nvPr/>
        </p:nvSpPr>
        <p:spPr>
          <a:xfrm>
            <a:off x="4515420" y="2656974"/>
            <a:ext cx="991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lgerian" panose="04020705040A02060702" pitchFamily="82" charset="0"/>
              </a:rPr>
              <a:t>ROCKWALL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4BDCF3-5847-CC57-E05B-379FFC7C8FD5}"/>
              </a:ext>
            </a:extLst>
          </p:cNvPr>
          <p:cNvSpPr txBox="1"/>
          <p:nvPr/>
        </p:nvSpPr>
        <p:spPr>
          <a:xfrm>
            <a:off x="2076638" y="3916479"/>
            <a:ext cx="1182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JOHNSON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CAFDD5-29E1-DDB1-AB84-4FDA84B147B2}"/>
              </a:ext>
            </a:extLst>
          </p:cNvPr>
          <p:cNvSpPr txBox="1"/>
          <p:nvPr/>
        </p:nvSpPr>
        <p:spPr>
          <a:xfrm>
            <a:off x="3403480" y="3861576"/>
            <a:ext cx="1182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lgerian" panose="04020705040A02060702" pitchFamily="82" charset="0"/>
              </a:rPr>
              <a:t>ELLIS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4B698E-3D9F-7242-3F5E-2C9E3B82E5F6}"/>
              </a:ext>
            </a:extLst>
          </p:cNvPr>
          <p:cNvSpPr txBox="1"/>
          <p:nvPr/>
        </p:nvSpPr>
        <p:spPr>
          <a:xfrm>
            <a:off x="4434286" y="3330177"/>
            <a:ext cx="1182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lgerian" panose="04020705040A02060702" pitchFamily="82" charset="0"/>
              </a:rPr>
              <a:t>KAUFMAN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6DA5D92-72E9-2895-68A2-EE1E28325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587" y="1009453"/>
            <a:ext cx="4032299" cy="27593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CD0DA09-D361-1506-A20A-9FD14B0F7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7416" y="3762593"/>
            <a:ext cx="4056470" cy="280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98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44F6C-848D-0255-67B8-1DA91B37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1" y="120551"/>
            <a:ext cx="11204586" cy="1070686"/>
          </a:xfrm>
        </p:spPr>
        <p:txBody>
          <a:bodyPr/>
          <a:lstStyle/>
          <a:p>
            <a:r>
              <a:rPr lang="en-US" dirty="0"/>
              <a:t>Liv/</a:t>
            </a:r>
            <a:r>
              <a:rPr lang="en-US" dirty="0" err="1"/>
              <a:t>lot_ratio</a:t>
            </a:r>
            <a:r>
              <a:rPr lang="en-US" dirty="0"/>
              <a:t> distribution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1CA22-8E1B-9B3C-D60B-C3B2772F0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76" y="965122"/>
            <a:ext cx="6452056" cy="47732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87E9EB-A0C4-DE6A-F781-157F5969F34C}"/>
              </a:ext>
            </a:extLst>
          </p:cNvPr>
          <p:cNvSpPr txBox="1"/>
          <p:nvPr/>
        </p:nvSpPr>
        <p:spPr>
          <a:xfrm>
            <a:off x="1764161" y="1622754"/>
            <a:ext cx="895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Algerian" panose="04020705040A02060702" pitchFamily="82" charset="0"/>
              </a:rPr>
              <a:t>WISE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581F75-CCEE-AA39-2BF1-04E36A75FDA5}"/>
              </a:ext>
            </a:extLst>
          </p:cNvPr>
          <p:cNvSpPr txBox="1"/>
          <p:nvPr/>
        </p:nvSpPr>
        <p:spPr>
          <a:xfrm>
            <a:off x="2851639" y="1743671"/>
            <a:ext cx="1299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lgerian" panose="04020705040A02060702" pitchFamily="82" charset="0"/>
              </a:rPr>
              <a:t>DENTON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C16997-2CE7-66BB-CBFD-307FC017BBB0}"/>
              </a:ext>
            </a:extLst>
          </p:cNvPr>
          <p:cNvSpPr txBox="1"/>
          <p:nvPr/>
        </p:nvSpPr>
        <p:spPr>
          <a:xfrm>
            <a:off x="4285379" y="1749415"/>
            <a:ext cx="1296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COLLIN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17DF75-136D-EE81-A3F8-CF56CD35C625}"/>
              </a:ext>
            </a:extLst>
          </p:cNvPr>
          <p:cNvSpPr txBox="1"/>
          <p:nvPr/>
        </p:nvSpPr>
        <p:spPr>
          <a:xfrm>
            <a:off x="1337311" y="2902882"/>
            <a:ext cx="109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PARKER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E6D74-E012-B0FF-6895-ADD01787AE4C}"/>
              </a:ext>
            </a:extLst>
          </p:cNvPr>
          <p:cNvSpPr txBox="1"/>
          <p:nvPr/>
        </p:nvSpPr>
        <p:spPr>
          <a:xfrm>
            <a:off x="2547140" y="2914587"/>
            <a:ext cx="1182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lgerian" panose="04020705040A02060702" pitchFamily="82" charset="0"/>
              </a:rPr>
              <a:t>TARRANT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3E7DC3-865D-060D-BCAD-6BAC8620D10B}"/>
              </a:ext>
            </a:extLst>
          </p:cNvPr>
          <p:cNvSpPr txBox="1"/>
          <p:nvPr/>
        </p:nvSpPr>
        <p:spPr>
          <a:xfrm>
            <a:off x="3739866" y="2878589"/>
            <a:ext cx="109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DALLAS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D1D8F2-1233-CFF8-CA30-E7174018A3B8}"/>
              </a:ext>
            </a:extLst>
          </p:cNvPr>
          <p:cNvSpPr txBox="1"/>
          <p:nvPr/>
        </p:nvSpPr>
        <p:spPr>
          <a:xfrm>
            <a:off x="4833147" y="2727533"/>
            <a:ext cx="991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lgerian" panose="04020705040A02060702" pitchFamily="82" charset="0"/>
              </a:rPr>
              <a:t>ROCKWALL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0E50A3-3CEA-B9BB-F5B0-65A8CE41BC1B}"/>
              </a:ext>
            </a:extLst>
          </p:cNvPr>
          <p:cNvSpPr txBox="1"/>
          <p:nvPr/>
        </p:nvSpPr>
        <p:spPr>
          <a:xfrm>
            <a:off x="2319234" y="4212267"/>
            <a:ext cx="1182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JOHNSON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7BCC44-DF9A-2884-5053-9DBA0D7EEE39}"/>
              </a:ext>
            </a:extLst>
          </p:cNvPr>
          <p:cNvSpPr txBox="1"/>
          <p:nvPr/>
        </p:nvSpPr>
        <p:spPr>
          <a:xfrm>
            <a:off x="3648495" y="4119934"/>
            <a:ext cx="1182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lgerian" panose="04020705040A02060702" pitchFamily="82" charset="0"/>
              </a:rPr>
              <a:t>ELLIS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3033F2-73CD-17C7-9C34-17412CB757A2}"/>
              </a:ext>
            </a:extLst>
          </p:cNvPr>
          <p:cNvSpPr txBox="1"/>
          <p:nvPr/>
        </p:nvSpPr>
        <p:spPr>
          <a:xfrm>
            <a:off x="4724832" y="3392956"/>
            <a:ext cx="1182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lgerian" panose="04020705040A02060702" pitchFamily="82" charset="0"/>
              </a:rPr>
              <a:t>KAUFMAN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3133413-9B80-52DB-ADD1-AF2C246E2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265" y="3797559"/>
            <a:ext cx="4085851" cy="28077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077760-79AA-BFD6-FA2A-4CF13BACE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266" y="965122"/>
            <a:ext cx="4085852" cy="28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893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44F6C-848D-0255-67B8-1DA91B37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771" y="232090"/>
            <a:ext cx="11101135" cy="915575"/>
          </a:xfrm>
        </p:spPr>
        <p:txBody>
          <a:bodyPr>
            <a:normAutofit fontScale="90000"/>
          </a:bodyPr>
          <a:lstStyle/>
          <a:p>
            <a:r>
              <a:rPr lang="en-US" dirty="0"/>
              <a:t>Liv/</a:t>
            </a:r>
            <a:r>
              <a:rPr lang="en-US" dirty="0" err="1"/>
              <a:t>lot_ratio</a:t>
            </a:r>
            <a:r>
              <a:rPr lang="en-US" dirty="0"/>
              <a:t> vs. price/</a:t>
            </a:r>
            <a:r>
              <a:rPr lang="en-US" dirty="0" err="1"/>
              <a:t>lotsqft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1C2CA2-EC55-D8AB-DF8D-036E20614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71" y="1269220"/>
            <a:ext cx="6160216" cy="47396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AC8078-7137-EB95-FD0A-2E8208921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403" y="1269219"/>
            <a:ext cx="4328208" cy="154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08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44F6C-848D-0255-67B8-1DA91B37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432" y="521338"/>
            <a:ext cx="11101135" cy="1102189"/>
          </a:xfrm>
        </p:spPr>
        <p:txBody>
          <a:bodyPr>
            <a:normAutofit/>
          </a:bodyPr>
          <a:lstStyle/>
          <a:p>
            <a:r>
              <a:rPr lang="en-US" sz="4800" dirty="0"/>
              <a:t>LOCATION FEATURES AND TARGET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F90F54B-F37F-6087-AB24-34AC7EFD8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165" y="1818596"/>
            <a:ext cx="7591934" cy="292357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921B70-CFCE-71BD-3155-A9585E324D61}"/>
              </a:ext>
            </a:extLst>
          </p:cNvPr>
          <p:cNvSpPr txBox="1"/>
          <p:nvPr/>
        </p:nvSpPr>
        <p:spPr>
          <a:xfrm>
            <a:off x="545432" y="1254195"/>
            <a:ext cx="8831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Table of February 2023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29DD34-69A1-0FE4-8921-467544615A26}"/>
              </a:ext>
            </a:extLst>
          </p:cNvPr>
          <p:cNvSpPr txBox="1"/>
          <p:nvPr/>
        </p:nvSpPr>
        <p:spPr>
          <a:xfrm>
            <a:off x="528699" y="4806891"/>
            <a:ext cx="762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the coordinates of the centers of counties, School District, </a:t>
            </a:r>
            <a:r>
              <a:rPr lang="en-US" dirty="0" err="1"/>
              <a:t>zipcodes</a:t>
            </a:r>
            <a:r>
              <a:rPr lang="en-US" dirty="0"/>
              <a:t> instead of the number and names.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Liv/</a:t>
            </a:r>
            <a:r>
              <a:rPr lang="en-US" dirty="0" err="1"/>
              <a:t>lot_ratio</a:t>
            </a:r>
            <a:r>
              <a:rPr lang="en-US" dirty="0"/>
              <a:t> served as location feature.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Target: price/</a:t>
            </a:r>
            <a:r>
              <a:rPr lang="en-US" dirty="0" err="1"/>
              <a:t>lotsqft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2798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C73C93-A20D-F343-2A0C-E2960F0F8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96" y="1485154"/>
            <a:ext cx="591363" cy="5791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BE9E15-EFB0-55C2-BA3F-6881FBEEA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754" y="4217878"/>
            <a:ext cx="591363" cy="579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5736B6-C3B7-7C8A-BFAF-17968B8EE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873" y="2293391"/>
            <a:ext cx="591363" cy="579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F1F125-A97B-1968-5671-1C1C878AF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873" y="3302869"/>
            <a:ext cx="591363" cy="5791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D64D4B-5FA2-D4A4-7E0C-1AF26A401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571" y="1485154"/>
            <a:ext cx="591363" cy="5791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87A976-D2E9-48C9-E4C7-F80F2D02D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676" y="4218985"/>
            <a:ext cx="591363" cy="5791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48F3BE-57FB-37A4-8F3A-47733C6EA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68" y="3302869"/>
            <a:ext cx="591363" cy="5791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41E6C3-68A2-931A-3022-EA9DC28BD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221" y="2293391"/>
            <a:ext cx="591363" cy="5791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4E6606-6693-6EA9-D3B0-70843206C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466" y="2293391"/>
            <a:ext cx="591363" cy="5791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D8D7DB-BA89-A608-F38D-8390051F5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466" y="1485154"/>
            <a:ext cx="591363" cy="5791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F112D2-9798-EBFB-7C03-BF0F9AB54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598" y="4209608"/>
            <a:ext cx="591363" cy="5791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78BA4E-5778-AC9D-E0DC-0599EA6F1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856" y="3273165"/>
            <a:ext cx="591363" cy="5791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F848A9-EA9F-D469-B8BF-642C642B6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856" y="2343125"/>
            <a:ext cx="591363" cy="5791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94975A3-A41E-E8D9-1161-8460E74C4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520" y="4209608"/>
            <a:ext cx="591363" cy="5791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F7972D-B695-77BF-6B0A-3CA3AC59B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660" y="3292527"/>
            <a:ext cx="591363" cy="5791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0566026-0892-8700-65D4-0A7BB870F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839" y="2726044"/>
            <a:ext cx="591363" cy="5791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89012F8-ACBE-8651-49D6-74B9945C8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337" y="913022"/>
            <a:ext cx="591363" cy="5791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59B861-7493-4991-8843-D63071324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337" y="5015216"/>
            <a:ext cx="591363" cy="5791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D82A5E7-E21A-F569-346C-F32B211A3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337" y="4063853"/>
            <a:ext cx="591363" cy="5791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940F11E-F27F-1AD1-67B5-F59B75592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337" y="2966736"/>
            <a:ext cx="591363" cy="5791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D265931-2C65-D2BE-8FC6-47E281D44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989" y="1939879"/>
            <a:ext cx="591363" cy="57917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2922C3-5523-FAE1-9F5E-2C50334DDA7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573712" y="1338416"/>
            <a:ext cx="636184" cy="436323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63B4F0B-0D53-EB6A-4CA5-D7D9B83122BA}"/>
              </a:ext>
            </a:extLst>
          </p:cNvPr>
          <p:cNvCxnSpPr>
            <a:cxnSpLocks/>
            <a:stCxn id="23" idx="3"/>
            <a:endCxn id="6" idx="1"/>
          </p:cNvCxnSpPr>
          <p:nvPr/>
        </p:nvCxnSpPr>
        <p:spPr>
          <a:xfrm>
            <a:off x="1642700" y="4353438"/>
            <a:ext cx="599054" cy="154025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3EB2B5-505F-66DD-650C-22DF58F8E14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642700" y="3281988"/>
            <a:ext cx="608173" cy="310466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A04760E-99F4-BC6A-EFAD-F8014B99E75F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600655" y="2206177"/>
            <a:ext cx="650218" cy="376799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907E5A2-252C-89B7-2207-5F25B036E073}"/>
              </a:ext>
            </a:extLst>
          </p:cNvPr>
          <p:cNvCxnSpPr>
            <a:cxnSpLocks/>
          </p:cNvCxnSpPr>
          <p:nvPr/>
        </p:nvCxnSpPr>
        <p:spPr>
          <a:xfrm>
            <a:off x="2773251" y="3764839"/>
            <a:ext cx="932598" cy="636498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5ADF80A-A76D-28EF-13AE-8EDB53FAA4D9}"/>
              </a:ext>
            </a:extLst>
          </p:cNvPr>
          <p:cNvCxnSpPr>
            <a:cxnSpLocks/>
          </p:cNvCxnSpPr>
          <p:nvPr/>
        </p:nvCxnSpPr>
        <p:spPr>
          <a:xfrm>
            <a:off x="2771824" y="2757685"/>
            <a:ext cx="928832" cy="679536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C37DDDC-6E0F-DD79-5EEC-9E3F6D08CFD2}"/>
              </a:ext>
            </a:extLst>
          </p:cNvPr>
          <p:cNvCxnSpPr>
            <a:cxnSpLocks/>
          </p:cNvCxnSpPr>
          <p:nvPr/>
        </p:nvCxnSpPr>
        <p:spPr>
          <a:xfrm flipV="1">
            <a:off x="2823956" y="1766192"/>
            <a:ext cx="823812" cy="767160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68E7C86-0597-B9EE-9BDB-586A339C6CC3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778563" y="1921717"/>
            <a:ext cx="858658" cy="661259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E5C6079-E9BF-6EBB-7BE4-7EFD3149D18E}"/>
              </a:ext>
            </a:extLst>
          </p:cNvPr>
          <p:cNvCxnSpPr>
            <a:cxnSpLocks/>
          </p:cNvCxnSpPr>
          <p:nvPr/>
        </p:nvCxnSpPr>
        <p:spPr>
          <a:xfrm>
            <a:off x="5602961" y="1837400"/>
            <a:ext cx="817505" cy="621515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C53A8CF-2CE2-CA76-AF74-27DD09C943C6}"/>
              </a:ext>
            </a:extLst>
          </p:cNvPr>
          <p:cNvCxnSpPr>
            <a:cxnSpLocks/>
          </p:cNvCxnSpPr>
          <p:nvPr/>
        </p:nvCxnSpPr>
        <p:spPr>
          <a:xfrm>
            <a:off x="5562129" y="2774982"/>
            <a:ext cx="888703" cy="662239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C90034A-CB00-0B26-D80D-9907CA85B52E}"/>
              </a:ext>
            </a:extLst>
          </p:cNvPr>
          <p:cNvCxnSpPr>
            <a:cxnSpLocks/>
          </p:cNvCxnSpPr>
          <p:nvPr/>
        </p:nvCxnSpPr>
        <p:spPr>
          <a:xfrm flipV="1">
            <a:off x="4165345" y="3689345"/>
            <a:ext cx="879318" cy="818118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BF3A1AC-4442-29D5-FC6C-89044C2E5673}"/>
              </a:ext>
            </a:extLst>
          </p:cNvPr>
          <p:cNvCxnSpPr>
            <a:cxnSpLocks/>
          </p:cNvCxnSpPr>
          <p:nvPr/>
        </p:nvCxnSpPr>
        <p:spPr>
          <a:xfrm>
            <a:off x="4186243" y="3713783"/>
            <a:ext cx="858420" cy="639655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A70A6C3-9F58-6F49-120C-A968194473B0}"/>
              </a:ext>
            </a:extLst>
          </p:cNvPr>
          <p:cNvCxnSpPr>
            <a:cxnSpLocks/>
          </p:cNvCxnSpPr>
          <p:nvPr/>
        </p:nvCxnSpPr>
        <p:spPr>
          <a:xfrm>
            <a:off x="4164436" y="2698742"/>
            <a:ext cx="880227" cy="730258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4B4ACBE-BFE2-87EB-215B-071C1E375408}"/>
              </a:ext>
            </a:extLst>
          </p:cNvPr>
          <p:cNvCxnSpPr>
            <a:cxnSpLocks/>
          </p:cNvCxnSpPr>
          <p:nvPr/>
        </p:nvCxnSpPr>
        <p:spPr>
          <a:xfrm>
            <a:off x="4169392" y="1831345"/>
            <a:ext cx="905701" cy="635851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475084D-2C1A-8326-3091-11C744E8EAC2}"/>
              </a:ext>
            </a:extLst>
          </p:cNvPr>
          <p:cNvCxnSpPr>
            <a:cxnSpLocks/>
          </p:cNvCxnSpPr>
          <p:nvPr/>
        </p:nvCxnSpPr>
        <p:spPr>
          <a:xfrm>
            <a:off x="5497983" y="3735887"/>
            <a:ext cx="952849" cy="665450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3AB4A96-EC40-F89D-B8FC-B3246B172F77}"/>
              </a:ext>
            </a:extLst>
          </p:cNvPr>
          <p:cNvCxnSpPr>
            <a:cxnSpLocks/>
          </p:cNvCxnSpPr>
          <p:nvPr/>
        </p:nvCxnSpPr>
        <p:spPr>
          <a:xfrm flipV="1">
            <a:off x="6948334" y="3251557"/>
            <a:ext cx="960366" cy="1227053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BE648CC-34FB-9B9D-CDA5-0C6ACE574153}"/>
              </a:ext>
            </a:extLst>
          </p:cNvPr>
          <p:cNvCxnSpPr>
            <a:cxnSpLocks/>
          </p:cNvCxnSpPr>
          <p:nvPr/>
        </p:nvCxnSpPr>
        <p:spPr>
          <a:xfrm flipV="1">
            <a:off x="6953886" y="3182810"/>
            <a:ext cx="891642" cy="298096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E14ACC6-A0F2-962B-30AA-2D7D18706911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976385" y="2732751"/>
            <a:ext cx="818454" cy="282878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DD59487-0092-3DBD-FC0E-A1E01B34297E}"/>
              </a:ext>
            </a:extLst>
          </p:cNvPr>
          <p:cNvCxnSpPr>
            <a:cxnSpLocks/>
          </p:cNvCxnSpPr>
          <p:nvPr/>
        </p:nvCxnSpPr>
        <p:spPr>
          <a:xfrm>
            <a:off x="6948334" y="1902160"/>
            <a:ext cx="986298" cy="901654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7ED2CB8-B8A4-60F7-F572-5543DCB37995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4160197" y="1774739"/>
            <a:ext cx="863374" cy="680882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731AF1-BA4C-FC63-555D-4701A280819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4205351" y="2632710"/>
            <a:ext cx="817505" cy="849286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468D5A4-2270-5812-842D-15DC98D13A29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576006" y="3582112"/>
            <a:ext cx="831654" cy="917448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15DCA93-A59C-3BB5-4390-840B20E29C2A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5571826" y="1774739"/>
            <a:ext cx="848640" cy="744310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BB03A6C-69D6-6AE2-BB46-F162A6F21288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5574977" y="2582976"/>
            <a:ext cx="845489" cy="835144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F65D731-8AF2-295B-8FB1-D86F50B8F30F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819442" y="2582976"/>
            <a:ext cx="817779" cy="931517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D847E0E-C4E7-864C-0B0B-4EAFC30283FE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2823956" y="3592454"/>
            <a:ext cx="823812" cy="848359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0ADF135-D597-CCC9-D544-AC4EBADE1B62}"/>
              </a:ext>
            </a:extLst>
          </p:cNvPr>
          <p:cNvCxnSpPr>
            <a:cxnSpLocks/>
            <a:stCxn id="24" idx="3"/>
            <a:endCxn id="6" idx="1"/>
          </p:cNvCxnSpPr>
          <p:nvPr/>
        </p:nvCxnSpPr>
        <p:spPr>
          <a:xfrm>
            <a:off x="1642700" y="3256321"/>
            <a:ext cx="599054" cy="1251142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5B558D1-3676-E888-7F77-1B946B37464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582494" y="1343181"/>
            <a:ext cx="668379" cy="1239795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18960F9-F766-11C5-2601-1865D0A09AE4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605644" y="2227225"/>
            <a:ext cx="645229" cy="1365229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2A79581-FBBB-B7F0-2020-4DB16814BC9A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472157" y="3592454"/>
            <a:ext cx="778716" cy="1449272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EE1AF1C-9707-B11B-588B-6763CE00CABD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1591264" y="4507463"/>
            <a:ext cx="650490" cy="755803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6AD8197-0A53-2F46-1999-F03A922C45A1}"/>
              </a:ext>
            </a:extLst>
          </p:cNvPr>
          <p:cNvCxnSpPr>
            <a:cxnSpLocks/>
            <a:stCxn id="23" idx="3"/>
            <a:endCxn id="8" idx="1"/>
          </p:cNvCxnSpPr>
          <p:nvPr/>
        </p:nvCxnSpPr>
        <p:spPr>
          <a:xfrm flipV="1">
            <a:off x="1642700" y="3592454"/>
            <a:ext cx="608173" cy="760984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318414D-535B-7414-C43C-230189DE087C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591010" y="1774739"/>
            <a:ext cx="618886" cy="411211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919CA78-F4A1-6409-EC58-38294B204310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1605533" y="2582976"/>
            <a:ext cx="645340" cy="629212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ight Brace 59">
            <a:extLst>
              <a:ext uri="{FF2B5EF4-FFF2-40B4-BE49-F238E27FC236}">
                <a16:creationId xmlns:a16="http://schemas.microsoft.com/office/drawing/2014/main" id="{7C9A4A6B-3733-3006-9F29-8E1E7210D320}"/>
              </a:ext>
            </a:extLst>
          </p:cNvPr>
          <p:cNvSpPr/>
          <p:nvPr/>
        </p:nvSpPr>
        <p:spPr>
          <a:xfrm rot="16200000">
            <a:off x="4207794" y="-1263867"/>
            <a:ext cx="767159" cy="4699240"/>
          </a:xfrm>
          <a:prstGeom prst="rightBrace">
            <a:avLst>
              <a:gd name="adj1" fmla="val 8333"/>
              <a:gd name="adj2" fmla="val 48954"/>
            </a:avLst>
          </a:prstGeom>
          <a:ln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9C31AB1-AFA0-79D3-E1E9-98B2799211D6}"/>
              </a:ext>
            </a:extLst>
          </p:cNvPr>
          <p:cNvSpPr txBox="1"/>
          <p:nvPr/>
        </p:nvSpPr>
        <p:spPr>
          <a:xfrm>
            <a:off x="1031989" y="55121"/>
            <a:ext cx="7792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2000 neurons each layer, with the final 2 layers with dropouts = 0.2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Dense -&gt; </a:t>
            </a:r>
            <a:r>
              <a:rPr lang="en-US" dirty="0" err="1"/>
              <a:t>ReLu</a:t>
            </a:r>
            <a:r>
              <a:rPr lang="en-US" dirty="0"/>
              <a:t> -&gt; Dropout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F8E3679-B332-BFD1-5D06-9DDC621D1BE4}"/>
              </a:ext>
            </a:extLst>
          </p:cNvPr>
          <p:cNvSpPr txBox="1"/>
          <p:nvPr/>
        </p:nvSpPr>
        <p:spPr>
          <a:xfrm>
            <a:off x="1873188" y="5263266"/>
            <a:ext cx="90902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ANN_LOCATION ARCHITECTURE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9D0E9803-6725-031B-9357-871D5C2F8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065" y="1453121"/>
            <a:ext cx="591363" cy="57917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180EEB8D-D26A-CF83-EAA1-8DFF02D346EA}"/>
              </a:ext>
            </a:extLst>
          </p:cNvPr>
          <p:cNvSpPr txBox="1"/>
          <p:nvPr/>
        </p:nvSpPr>
        <p:spPr>
          <a:xfrm>
            <a:off x="7735266" y="913022"/>
            <a:ext cx="43198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5-Fold Cross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Scale 9 Features with </a:t>
            </a:r>
            <a:r>
              <a:rPr lang="en-US" dirty="0" err="1"/>
              <a:t>MinMaxScaler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Scale target with np.log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Evaluate the model with </a:t>
            </a:r>
            <a:r>
              <a:rPr lang="en-US" dirty="0" err="1"/>
              <a:t>np.exp</a:t>
            </a:r>
            <a:r>
              <a:rPr lang="en-US" dirty="0"/>
              <a:t>(predictions)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Epochs = 80; batch size = 32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5E0F66-40F7-096B-82AA-DF1D9416E6F6}"/>
              </a:ext>
            </a:extLst>
          </p:cNvPr>
          <p:cNvSpPr txBox="1"/>
          <p:nvPr/>
        </p:nvSpPr>
        <p:spPr>
          <a:xfrm>
            <a:off x="7802640" y="3526754"/>
            <a:ext cx="4146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Loss: </a:t>
            </a:r>
            <a:r>
              <a:rPr lang="en-US" dirty="0" err="1"/>
              <a:t>mse</a:t>
            </a:r>
            <a:r>
              <a:rPr lang="en-US" dirty="0"/>
              <a:t>; Optimizer: Adam with special learning rate schedule.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Learning rate schedule with </a:t>
            </a:r>
            <a:r>
              <a:rPr lang="en-US" dirty="0" err="1"/>
              <a:t>decay_steps</a:t>
            </a:r>
            <a:r>
              <a:rPr lang="en-US" dirty="0"/>
              <a:t> = 990, </a:t>
            </a:r>
            <a:r>
              <a:rPr lang="en-US" dirty="0" err="1"/>
              <a:t>decay_rate</a:t>
            </a:r>
            <a:r>
              <a:rPr lang="en-US" dirty="0"/>
              <a:t> = 0.85, initial learning rate = 0.001.</a:t>
            </a:r>
          </a:p>
        </p:txBody>
      </p:sp>
    </p:spTree>
    <p:extLst>
      <p:ext uri="{BB962C8B-B14F-4D97-AF65-F5344CB8AC3E}">
        <p14:creationId xmlns:p14="http://schemas.microsoft.com/office/powerpoint/2010/main" val="3589124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44F6C-848D-0255-67B8-1DA91B37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110" y="212831"/>
            <a:ext cx="11101135" cy="1000150"/>
          </a:xfrm>
        </p:spPr>
        <p:txBody>
          <a:bodyPr>
            <a:normAutofit fontScale="90000"/>
          </a:bodyPr>
          <a:lstStyle/>
          <a:p>
            <a:r>
              <a:rPr lang="en-US" dirty="0"/>
              <a:t>R-squared comparison (price/</a:t>
            </a:r>
            <a:r>
              <a:rPr lang="en-US" dirty="0" err="1"/>
              <a:t>lotsqft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BCEA6E-65F9-0BBF-2382-227CAAB7C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10" y="1105891"/>
            <a:ext cx="7034102" cy="4781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6C0E8E-85E7-A8FC-71BC-65142AD23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213" y="1105891"/>
            <a:ext cx="3911796" cy="31908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1A5F89-83FC-9D00-5FCE-06D7DA046854}"/>
              </a:ext>
            </a:extLst>
          </p:cNvPr>
          <p:cNvSpPr txBox="1"/>
          <p:nvPr/>
        </p:nvSpPr>
        <p:spPr>
          <a:xfrm>
            <a:off x="7579177" y="4543471"/>
            <a:ext cx="3822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DIF: 0.01% to 0.32%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ANN generalizes very well.</a:t>
            </a:r>
          </a:p>
        </p:txBody>
      </p:sp>
    </p:spTree>
    <p:extLst>
      <p:ext uri="{BB962C8B-B14F-4D97-AF65-F5344CB8AC3E}">
        <p14:creationId xmlns:p14="http://schemas.microsoft.com/office/powerpoint/2010/main" val="2363916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44F6C-848D-0255-67B8-1DA91B37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1" y="212831"/>
            <a:ext cx="11101135" cy="888182"/>
          </a:xfrm>
        </p:spPr>
        <p:txBody>
          <a:bodyPr>
            <a:normAutofit fontScale="90000"/>
          </a:bodyPr>
          <a:lstStyle/>
          <a:p>
            <a:r>
              <a:rPr lang="en-US" dirty="0"/>
              <a:t>Error distribution of price/</a:t>
            </a:r>
            <a:r>
              <a:rPr lang="en-US" dirty="0" err="1"/>
              <a:t>lotsqft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9CE8C9-A60A-E22B-654C-DC15C3554EDA}"/>
              </a:ext>
            </a:extLst>
          </p:cNvPr>
          <p:cNvSpPr txBox="1"/>
          <p:nvPr/>
        </p:nvSpPr>
        <p:spPr>
          <a:xfrm>
            <a:off x="5413394" y="4262508"/>
            <a:ext cx="438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Error_std</a:t>
            </a:r>
            <a:r>
              <a:rPr lang="en-US" dirty="0"/>
              <a:t>: $12.24 to $13.97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C8668-303D-2AEB-78B7-8A794593E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65" y="1324948"/>
            <a:ext cx="4735429" cy="52481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7870D6-7E2A-2479-1A2C-27CD23689CA0}"/>
              </a:ext>
            </a:extLst>
          </p:cNvPr>
          <p:cNvSpPr txBox="1"/>
          <p:nvPr/>
        </p:nvSpPr>
        <p:spPr>
          <a:xfrm>
            <a:off x="662473" y="886408"/>
            <a:ext cx="4739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(Outliers are not shown)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BC5D4A-62B1-CCD7-0131-CC83272DB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394" y="1324948"/>
            <a:ext cx="3805251" cy="28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10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8053C-6876-E188-98AB-4C943FA73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2751487"/>
            <a:ext cx="11090275" cy="112422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dirty="0"/>
              <a:t>LIVING PRICE EDA AND DL</a:t>
            </a:r>
          </a:p>
        </p:txBody>
      </p:sp>
    </p:spTree>
    <p:extLst>
      <p:ext uri="{BB962C8B-B14F-4D97-AF65-F5344CB8AC3E}">
        <p14:creationId xmlns:p14="http://schemas.microsoft.com/office/powerpoint/2010/main" val="2423100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30E60-88B3-26EF-2B9F-51C0C8012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target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B62BD-7AAE-E5E4-BF42-8F1B1093B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1673210"/>
            <a:ext cx="11101136" cy="3779837"/>
          </a:xfrm>
        </p:spPr>
        <p:txBody>
          <a:bodyPr/>
          <a:lstStyle/>
          <a:p>
            <a:r>
              <a:rPr lang="en-US" dirty="0"/>
              <a:t>9 True of False features: '</a:t>
            </a:r>
            <a:r>
              <a:rPr lang="en-US" dirty="0" err="1"/>
              <a:t>isSeniorCommunity</a:t>
            </a:r>
            <a:r>
              <a:rPr lang="en-US" dirty="0"/>
              <a:t>', '</a:t>
            </a:r>
            <a:r>
              <a:rPr lang="en-US" dirty="0" err="1"/>
              <a:t>hasAssociation</a:t>
            </a:r>
            <a:r>
              <a:rPr lang="en-US" dirty="0"/>
              <a:t>', '</a:t>
            </a:r>
            <a:r>
              <a:rPr lang="en-US" dirty="0" err="1"/>
              <a:t>hasPrivatePool</a:t>
            </a:r>
            <a:r>
              <a:rPr lang="en-US" dirty="0"/>
              <a:t>', '</a:t>
            </a:r>
            <a:r>
              <a:rPr lang="en-US" dirty="0" err="1"/>
              <a:t>hasGarage</a:t>
            </a:r>
            <a:r>
              <a:rPr lang="en-US" dirty="0"/>
              <a:t>', '</a:t>
            </a:r>
            <a:r>
              <a:rPr lang="en-US" dirty="0" err="1"/>
              <a:t>hasAttachedGarage</a:t>
            </a:r>
            <a:r>
              <a:rPr lang="en-US" dirty="0"/>
              <a:t>', '</a:t>
            </a:r>
            <a:r>
              <a:rPr lang="en-US" dirty="0" err="1"/>
              <a:t>hasCarport</a:t>
            </a:r>
            <a:r>
              <a:rPr lang="en-US" dirty="0"/>
              <a:t>', '</a:t>
            </a:r>
            <a:r>
              <a:rPr lang="en-US" dirty="0" err="1"/>
              <a:t>hasSpa</a:t>
            </a:r>
            <a:r>
              <a:rPr lang="en-US" dirty="0"/>
              <a:t>', '</a:t>
            </a:r>
            <a:r>
              <a:rPr lang="en-US" dirty="0" err="1"/>
              <a:t>hasFireplace</a:t>
            </a:r>
            <a:r>
              <a:rPr lang="en-US" dirty="0"/>
              <a:t>', '</a:t>
            </a:r>
            <a:r>
              <a:rPr lang="en-US" dirty="0" err="1"/>
              <a:t>isNewConstruction</a:t>
            </a:r>
            <a:r>
              <a:rPr lang="en-US" dirty="0"/>
              <a:t>’.</a:t>
            </a:r>
          </a:p>
          <a:p>
            <a:r>
              <a:rPr lang="en-US" dirty="0"/>
              <a:t>10 Numerical features: '</a:t>
            </a:r>
            <a:r>
              <a:rPr lang="en-US" dirty="0" err="1"/>
              <a:t>monthlyHoaFee</a:t>
            </a:r>
            <a:r>
              <a:rPr lang="en-US" dirty="0"/>
              <a:t>', 'liv/</a:t>
            </a:r>
            <a:r>
              <a:rPr lang="en-US" dirty="0" err="1"/>
              <a:t>lot_ratio</a:t>
            </a:r>
            <a:r>
              <a:rPr lang="en-US" dirty="0"/>
              <a:t>', 'bedrooms', '</a:t>
            </a:r>
            <a:r>
              <a:rPr lang="en-US" dirty="0" err="1"/>
              <a:t>carportSpaces</a:t>
            </a:r>
            <a:r>
              <a:rPr lang="en-US" dirty="0"/>
              <a:t>', '</a:t>
            </a:r>
            <a:r>
              <a:rPr lang="en-US" dirty="0" err="1"/>
              <a:t>garageSpaces</a:t>
            </a:r>
            <a:r>
              <a:rPr lang="en-US" dirty="0"/>
              <a:t>', '</a:t>
            </a:r>
            <a:r>
              <a:rPr lang="en-US" dirty="0" err="1"/>
              <a:t>coveredSpaces</a:t>
            </a:r>
            <a:r>
              <a:rPr lang="en-US" dirty="0"/>
              <a:t>', 'parking', '</a:t>
            </a:r>
            <a:r>
              <a:rPr lang="en-US" dirty="0" err="1"/>
              <a:t>bathroomsHalf</a:t>
            </a:r>
            <a:r>
              <a:rPr lang="en-US" dirty="0"/>
              <a:t>', '</a:t>
            </a:r>
            <a:r>
              <a:rPr lang="en-US" dirty="0" err="1"/>
              <a:t>bathroomsFull</a:t>
            </a:r>
            <a:r>
              <a:rPr lang="en-US" dirty="0"/>
              <a:t>', 'fireplaces’.</a:t>
            </a:r>
          </a:p>
          <a:p>
            <a:r>
              <a:rPr lang="en-US" dirty="0"/>
              <a:t>11 Multiple-categories features: levels, laundry, flooring, construction, exterior, interior, appliances, foundations, </a:t>
            </a:r>
            <a:r>
              <a:rPr lang="en-US" dirty="0" err="1"/>
              <a:t>lotFeatures</a:t>
            </a:r>
            <a:r>
              <a:rPr lang="en-US" dirty="0"/>
              <a:t>, security, sewer of the house.</a:t>
            </a:r>
          </a:p>
          <a:p>
            <a:r>
              <a:rPr lang="en-US" dirty="0"/>
              <a:t>Target: Living_price.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653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A37FB-0B70-FCA0-B165-2D20E595E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162965"/>
          </a:xfrm>
        </p:spPr>
        <p:txBody>
          <a:bodyPr/>
          <a:lstStyle/>
          <a:p>
            <a:r>
              <a:rPr lang="en-US" dirty="0"/>
              <a:t>Idea behind this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EAEE9-C85F-6FCE-86F5-25DFABE74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32" y="1801933"/>
            <a:ext cx="11101136" cy="3779837"/>
          </a:xfrm>
        </p:spPr>
        <p:txBody>
          <a:bodyPr/>
          <a:lstStyle/>
          <a:p>
            <a:r>
              <a:rPr lang="en-US" dirty="0"/>
              <a:t>Get the latest monthly housing price data to predict house prices.</a:t>
            </a:r>
          </a:p>
          <a:p>
            <a:r>
              <a:rPr lang="en-US" dirty="0"/>
              <a:t>Since housing prices don’t fluctuate like stocks in the financial market, the predicted price can last at least one quarter to a year with small deviation from the actual price.</a:t>
            </a:r>
          </a:p>
          <a:p>
            <a:r>
              <a:rPr lang="en-US" dirty="0"/>
              <a:t>Save time on picking the house you want to buy.</a:t>
            </a:r>
          </a:p>
          <a:p>
            <a:r>
              <a:rPr lang="en-US" dirty="0"/>
              <a:t>Or have a better estimation of the house price.</a:t>
            </a:r>
          </a:p>
        </p:txBody>
      </p:sp>
    </p:spTree>
    <p:extLst>
      <p:ext uri="{BB962C8B-B14F-4D97-AF65-F5344CB8AC3E}">
        <p14:creationId xmlns:p14="http://schemas.microsoft.com/office/powerpoint/2010/main" val="2369793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44F6C-848D-0255-67B8-1DA91B37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78743"/>
            <a:ext cx="11101135" cy="1313967"/>
          </a:xfrm>
        </p:spPr>
        <p:txBody>
          <a:bodyPr>
            <a:normAutofit fontScale="90000"/>
          </a:bodyPr>
          <a:lstStyle/>
          <a:p>
            <a:r>
              <a:rPr lang="en-US" dirty="0"/>
              <a:t>Liv/</a:t>
            </a:r>
            <a:r>
              <a:rPr lang="en-US" dirty="0" err="1"/>
              <a:t>lot_ratio</a:t>
            </a:r>
            <a:r>
              <a:rPr lang="en-US" dirty="0"/>
              <a:t> vs living price</a:t>
            </a:r>
            <a:br>
              <a:rPr lang="en-US" dirty="0"/>
            </a:br>
            <a:r>
              <a:rPr lang="en-US" dirty="0"/>
              <a:t>Correlation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0B7F95-3FE0-C136-E905-D8A873B2E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2039733"/>
            <a:ext cx="6034975" cy="4539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6707B3-1E70-DB60-33BA-752981EF1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975" y="2039733"/>
            <a:ext cx="3276023" cy="453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60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8F76B8-D730-905B-95BF-05E5B1EF6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96" y="1485154"/>
            <a:ext cx="591363" cy="5791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6287F3-C3EE-9DD6-3B20-448993A12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754" y="4217878"/>
            <a:ext cx="591363" cy="579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D85C1B-E4B6-FA9B-82F6-00518D520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873" y="2293391"/>
            <a:ext cx="591363" cy="579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BB947C-8E27-32D3-8841-DA6CB558B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873" y="3302869"/>
            <a:ext cx="591363" cy="5791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46F20F-43EE-5B7F-DCFE-42EB361D4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571" y="1485154"/>
            <a:ext cx="591363" cy="5791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83EFAC-59CD-66AE-9035-9D44D883E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676" y="4218985"/>
            <a:ext cx="591363" cy="5791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90960D-9940-2F60-061E-E62317EED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68" y="3302869"/>
            <a:ext cx="591363" cy="5791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B6A621-9ADF-55F0-9532-6366BC529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221" y="2293391"/>
            <a:ext cx="591363" cy="5791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1E139F-162C-E8DA-5A2E-7C47A745D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466" y="2293391"/>
            <a:ext cx="591363" cy="5791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3B0561-8D7A-62F0-BB42-B8B3C5748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466" y="1485154"/>
            <a:ext cx="591363" cy="5791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2059DA-512C-57E0-A68F-9C4E932D0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598" y="4209608"/>
            <a:ext cx="591363" cy="5791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EC2CAF-675A-E390-DB7A-4E01A6341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856" y="3273165"/>
            <a:ext cx="591363" cy="5791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14A6319-568B-CD0C-79E6-BB17B5867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856" y="2343125"/>
            <a:ext cx="591363" cy="5791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014337D-1079-1E1A-40FA-2A81DE9D7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520" y="4209608"/>
            <a:ext cx="591363" cy="5791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9C71B8-07F4-0B5D-4111-1CA3B732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660" y="3292527"/>
            <a:ext cx="591363" cy="5791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9A31580-75F1-6485-BC79-C7267D5D7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839" y="2726044"/>
            <a:ext cx="591363" cy="5791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BC1941F-FADC-CBC7-E530-3D9D85C2F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337" y="913022"/>
            <a:ext cx="591363" cy="5791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D1F7D7D-99FF-D038-8EF3-7A42091D1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337" y="5015216"/>
            <a:ext cx="591363" cy="5791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7A7BA69-75B6-ADE6-48DD-907976945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337" y="4063853"/>
            <a:ext cx="591363" cy="5791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9311A9-44D9-5C05-647F-3745B7BFF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337" y="2966736"/>
            <a:ext cx="591363" cy="5791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F90815C-FF94-0BD9-0D5F-0FF8FED58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989" y="1939879"/>
            <a:ext cx="591363" cy="57917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3F7CD53-CF07-F583-BB17-CEB8001BABF4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573712" y="1338416"/>
            <a:ext cx="636184" cy="436323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520FECA-BFFE-3037-F8B7-70FF6B5ACE1A}"/>
              </a:ext>
            </a:extLst>
          </p:cNvPr>
          <p:cNvCxnSpPr>
            <a:cxnSpLocks/>
            <a:stCxn id="23" idx="3"/>
            <a:endCxn id="6" idx="1"/>
          </p:cNvCxnSpPr>
          <p:nvPr/>
        </p:nvCxnSpPr>
        <p:spPr>
          <a:xfrm>
            <a:off x="1642700" y="4353438"/>
            <a:ext cx="599054" cy="154025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B85AA60-D82C-6367-6549-340DFF2478F0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642700" y="3281988"/>
            <a:ext cx="608173" cy="310466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A10ADD3-42B9-EFE5-FFA8-48581BDF79E5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600655" y="2206177"/>
            <a:ext cx="650218" cy="376799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6CB419A-ADA3-4282-31C9-A67FBFE19F33}"/>
              </a:ext>
            </a:extLst>
          </p:cNvPr>
          <p:cNvCxnSpPr>
            <a:cxnSpLocks/>
          </p:cNvCxnSpPr>
          <p:nvPr/>
        </p:nvCxnSpPr>
        <p:spPr>
          <a:xfrm>
            <a:off x="2773251" y="3764839"/>
            <a:ext cx="932598" cy="636498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16C6925-91D7-1270-B14F-11306B7C1ECD}"/>
              </a:ext>
            </a:extLst>
          </p:cNvPr>
          <p:cNvCxnSpPr>
            <a:cxnSpLocks/>
          </p:cNvCxnSpPr>
          <p:nvPr/>
        </p:nvCxnSpPr>
        <p:spPr>
          <a:xfrm>
            <a:off x="2771824" y="2757685"/>
            <a:ext cx="928832" cy="679536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6A682DB-1CFA-9ADD-CD39-44E9A93E5187}"/>
              </a:ext>
            </a:extLst>
          </p:cNvPr>
          <p:cNvCxnSpPr>
            <a:cxnSpLocks/>
          </p:cNvCxnSpPr>
          <p:nvPr/>
        </p:nvCxnSpPr>
        <p:spPr>
          <a:xfrm flipV="1">
            <a:off x="2823956" y="1766192"/>
            <a:ext cx="823812" cy="767160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1528058-4677-6319-EB05-44289F1DDD06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778563" y="1921717"/>
            <a:ext cx="858658" cy="661259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ED4246A-0AE4-7CD9-8CBE-74C5273FF2BE}"/>
              </a:ext>
            </a:extLst>
          </p:cNvPr>
          <p:cNvCxnSpPr>
            <a:cxnSpLocks/>
          </p:cNvCxnSpPr>
          <p:nvPr/>
        </p:nvCxnSpPr>
        <p:spPr>
          <a:xfrm>
            <a:off x="5602961" y="1837400"/>
            <a:ext cx="817505" cy="621515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3DF0FFC-60A3-D297-A11B-0E040A52EF17}"/>
              </a:ext>
            </a:extLst>
          </p:cNvPr>
          <p:cNvCxnSpPr>
            <a:cxnSpLocks/>
          </p:cNvCxnSpPr>
          <p:nvPr/>
        </p:nvCxnSpPr>
        <p:spPr>
          <a:xfrm>
            <a:off x="5562129" y="2774982"/>
            <a:ext cx="888703" cy="662239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79CFD31-2246-B772-C850-BC10150060DD}"/>
              </a:ext>
            </a:extLst>
          </p:cNvPr>
          <p:cNvCxnSpPr>
            <a:cxnSpLocks/>
          </p:cNvCxnSpPr>
          <p:nvPr/>
        </p:nvCxnSpPr>
        <p:spPr>
          <a:xfrm flipV="1">
            <a:off x="4165345" y="3689345"/>
            <a:ext cx="879318" cy="818118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9496BA5-89EB-4F8E-DBD9-51D3BA9BE316}"/>
              </a:ext>
            </a:extLst>
          </p:cNvPr>
          <p:cNvCxnSpPr>
            <a:cxnSpLocks/>
          </p:cNvCxnSpPr>
          <p:nvPr/>
        </p:nvCxnSpPr>
        <p:spPr>
          <a:xfrm>
            <a:off x="4186243" y="3713783"/>
            <a:ext cx="858420" cy="639655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60209CA-E0CA-C4C1-7897-EC505B0017A7}"/>
              </a:ext>
            </a:extLst>
          </p:cNvPr>
          <p:cNvCxnSpPr>
            <a:cxnSpLocks/>
          </p:cNvCxnSpPr>
          <p:nvPr/>
        </p:nvCxnSpPr>
        <p:spPr>
          <a:xfrm>
            <a:off x="4164436" y="2698742"/>
            <a:ext cx="880227" cy="730258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C2807D3-44C0-ADFD-1EB9-A26838389F49}"/>
              </a:ext>
            </a:extLst>
          </p:cNvPr>
          <p:cNvCxnSpPr>
            <a:cxnSpLocks/>
          </p:cNvCxnSpPr>
          <p:nvPr/>
        </p:nvCxnSpPr>
        <p:spPr>
          <a:xfrm>
            <a:off x="4169392" y="1831345"/>
            <a:ext cx="905701" cy="635851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9C23C89-8E46-1FE2-CF02-46C14153D4C6}"/>
              </a:ext>
            </a:extLst>
          </p:cNvPr>
          <p:cNvCxnSpPr>
            <a:cxnSpLocks/>
          </p:cNvCxnSpPr>
          <p:nvPr/>
        </p:nvCxnSpPr>
        <p:spPr>
          <a:xfrm>
            <a:off x="5497983" y="3735887"/>
            <a:ext cx="952849" cy="665450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F12638C-C9AF-8D83-F3EF-AA7C40662F43}"/>
              </a:ext>
            </a:extLst>
          </p:cNvPr>
          <p:cNvCxnSpPr>
            <a:cxnSpLocks/>
          </p:cNvCxnSpPr>
          <p:nvPr/>
        </p:nvCxnSpPr>
        <p:spPr>
          <a:xfrm flipV="1">
            <a:off x="6948334" y="3251557"/>
            <a:ext cx="960366" cy="1227053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21C76C2-B06B-D761-EB19-263C9CD37672}"/>
              </a:ext>
            </a:extLst>
          </p:cNvPr>
          <p:cNvCxnSpPr>
            <a:cxnSpLocks/>
          </p:cNvCxnSpPr>
          <p:nvPr/>
        </p:nvCxnSpPr>
        <p:spPr>
          <a:xfrm flipV="1">
            <a:off x="6953886" y="3182810"/>
            <a:ext cx="891642" cy="298096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D219C22-CBFB-15C9-1CAF-53BC1B4B866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976385" y="2732751"/>
            <a:ext cx="818454" cy="282878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A165072-A0DC-BFDF-9268-A9A1C2B89E6B}"/>
              </a:ext>
            </a:extLst>
          </p:cNvPr>
          <p:cNvCxnSpPr>
            <a:cxnSpLocks/>
          </p:cNvCxnSpPr>
          <p:nvPr/>
        </p:nvCxnSpPr>
        <p:spPr>
          <a:xfrm>
            <a:off x="6948334" y="1902160"/>
            <a:ext cx="986298" cy="901654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466DB0F-B094-9DDF-E80B-382A5DE7F10F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4160197" y="1774739"/>
            <a:ext cx="863374" cy="680882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45487C7-0DFD-DAAE-E3A4-5708F04009D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4205351" y="2632710"/>
            <a:ext cx="817505" cy="849286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8A5A5C2-53ED-115F-68D4-C2E2F991203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576006" y="3582112"/>
            <a:ext cx="831654" cy="917448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09CDEDE-ACB5-3BC1-0A04-508771627D5E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5571826" y="1774739"/>
            <a:ext cx="848640" cy="744310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FF5BCAF-31E0-2B79-2F5C-D2ABB7CB76EC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5574977" y="2582976"/>
            <a:ext cx="845489" cy="835144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1133D11-74CE-0792-1469-30BD4ACD8822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819442" y="2582976"/>
            <a:ext cx="817779" cy="931517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B138048-1636-F38E-293E-39909A7DE60D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2823956" y="3592454"/>
            <a:ext cx="823812" cy="848359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A0E7D3B-3DDC-8287-CF4C-0E4216C7288B}"/>
              </a:ext>
            </a:extLst>
          </p:cNvPr>
          <p:cNvCxnSpPr>
            <a:cxnSpLocks/>
            <a:stCxn id="24" idx="3"/>
            <a:endCxn id="6" idx="1"/>
          </p:cNvCxnSpPr>
          <p:nvPr/>
        </p:nvCxnSpPr>
        <p:spPr>
          <a:xfrm>
            <a:off x="1642700" y="3256321"/>
            <a:ext cx="599054" cy="1251142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D41376F-8D81-CFDA-C624-A59798088482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582494" y="1343181"/>
            <a:ext cx="668379" cy="1239795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7F7DB30-FD4F-00F2-DDFC-77AC07B44810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605644" y="2227225"/>
            <a:ext cx="645229" cy="1365229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1769031-105F-4BBF-4089-8699269F21AE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472157" y="3592454"/>
            <a:ext cx="778716" cy="1449272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FADF327-6DB0-FE8A-0F87-D6928BB88950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1591264" y="4507463"/>
            <a:ext cx="650490" cy="755803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59EEFF2-2A3E-692B-DCCA-B8E95786B9EB}"/>
              </a:ext>
            </a:extLst>
          </p:cNvPr>
          <p:cNvCxnSpPr>
            <a:cxnSpLocks/>
            <a:stCxn id="23" idx="3"/>
            <a:endCxn id="8" idx="1"/>
          </p:cNvCxnSpPr>
          <p:nvPr/>
        </p:nvCxnSpPr>
        <p:spPr>
          <a:xfrm flipV="1">
            <a:off x="1642700" y="3592454"/>
            <a:ext cx="608173" cy="760984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E5CB741-8D3C-63FA-1143-605DC628AA89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591010" y="1774739"/>
            <a:ext cx="618886" cy="411211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788FC75-36D5-0121-58E5-0509A34B5ED2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1605533" y="2582976"/>
            <a:ext cx="645340" cy="629212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ight Brace 59">
            <a:extLst>
              <a:ext uri="{FF2B5EF4-FFF2-40B4-BE49-F238E27FC236}">
                <a16:creationId xmlns:a16="http://schemas.microsoft.com/office/drawing/2014/main" id="{638FD9D7-F6A9-C71A-D1A6-92BC3A42AA3D}"/>
              </a:ext>
            </a:extLst>
          </p:cNvPr>
          <p:cNvSpPr/>
          <p:nvPr/>
        </p:nvSpPr>
        <p:spPr>
          <a:xfrm rot="16200000">
            <a:off x="4207794" y="-1263867"/>
            <a:ext cx="767159" cy="4699240"/>
          </a:xfrm>
          <a:prstGeom prst="rightBrace">
            <a:avLst>
              <a:gd name="adj1" fmla="val 8333"/>
              <a:gd name="adj2" fmla="val 48954"/>
            </a:avLst>
          </a:prstGeom>
          <a:ln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C5395F2-E965-882F-F004-2401844A5DC2}"/>
              </a:ext>
            </a:extLst>
          </p:cNvPr>
          <p:cNvSpPr txBox="1"/>
          <p:nvPr/>
        </p:nvSpPr>
        <p:spPr>
          <a:xfrm>
            <a:off x="1031989" y="55121"/>
            <a:ext cx="7792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 final layers have 2000 neurons each layer, with the final 2 layers with dropouts = 0.2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Dense -&gt; </a:t>
            </a:r>
            <a:r>
              <a:rPr lang="en-US" dirty="0" err="1"/>
              <a:t>ReLu</a:t>
            </a:r>
            <a:r>
              <a:rPr lang="en-US" dirty="0"/>
              <a:t> -&gt; Dropout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884B57A-08F0-1C4C-E98F-EBAEB9730BA9}"/>
              </a:ext>
            </a:extLst>
          </p:cNvPr>
          <p:cNvSpPr txBox="1"/>
          <p:nvPr/>
        </p:nvSpPr>
        <p:spPr>
          <a:xfrm>
            <a:off x="1873189" y="5263266"/>
            <a:ext cx="49474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ANN_PROPERTIES ARCHITECTURE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1CD4E21B-F04F-008E-F50A-C0F223587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948" y="1376246"/>
            <a:ext cx="591363" cy="57917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66FBAC6-B16A-EF7F-87DC-921E65E3EC39}"/>
              </a:ext>
            </a:extLst>
          </p:cNvPr>
          <p:cNvSpPr txBox="1"/>
          <p:nvPr/>
        </p:nvSpPr>
        <p:spPr>
          <a:xfrm>
            <a:off x="7453423" y="463411"/>
            <a:ext cx="37029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white"/>
                </a:solidFill>
                <a:latin typeface="Century Gothic" panose="020B0502020202020204"/>
              </a:rPr>
              <a:t>First layer: 80 neurons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white"/>
                </a:solidFill>
                <a:latin typeface="Century Gothic" panose="020B0502020202020204"/>
              </a:rPr>
              <a:t>Second layer: 60 neurons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white"/>
                </a:solidFill>
                <a:latin typeface="Century Gothic" panose="020B0502020202020204"/>
              </a:rPr>
              <a:t>Third layer: 20 neurons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white"/>
                </a:solidFill>
                <a:latin typeface="Century Gothic" panose="020B0502020202020204"/>
              </a:rPr>
              <a:t>Activation: ‘</a:t>
            </a:r>
            <a:r>
              <a:rPr lang="en-US" dirty="0" err="1">
                <a:solidFill>
                  <a:prstClr val="white"/>
                </a:solidFill>
                <a:latin typeface="Century Gothic" panose="020B0502020202020204"/>
              </a:rPr>
              <a:t>relu</a:t>
            </a:r>
            <a:r>
              <a:rPr lang="en-US" dirty="0">
                <a:solidFill>
                  <a:prstClr val="white"/>
                </a:solidFill>
                <a:latin typeface="Century Gothic" panose="020B0502020202020204"/>
              </a:rPr>
              <a:t>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white"/>
                </a:solidFill>
                <a:latin typeface="Century Gothic" panose="020B0502020202020204"/>
              </a:rPr>
              <a:t>Batch size = 32; Epochs = 80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white"/>
                </a:solidFill>
                <a:latin typeface="Century Gothic" panose="020B0502020202020204"/>
              </a:rPr>
              <a:t>Loss: </a:t>
            </a:r>
            <a:r>
              <a:rPr lang="en-US" dirty="0" err="1">
                <a:solidFill>
                  <a:prstClr val="white"/>
                </a:solidFill>
                <a:latin typeface="Century Gothic" panose="020B0502020202020204"/>
              </a:rPr>
              <a:t>mse</a:t>
            </a:r>
            <a:r>
              <a:rPr lang="en-US" dirty="0">
                <a:solidFill>
                  <a:prstClr val="white"/>
                </a:solidFill>
                <a:latin typeface="Century Gothic" panose="020B0502020202020204"/>
              </a:rPr>
              <a:t>; Optimizer: Adam with no learning rate schedule.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prstClr val="white"/>
              </a:solidFill>
              <a:latin typeface="Century Gothic" panose="020B0502020202020204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AD6D000-4021-7CBA-6F40-D8847E32DAEE}"/>
              </a:ext>
            </a:extLst>
          </p:cNvPr>
          <p:cNvSpPr txBox="1"/>
          <p:nvPr/>
        </p:nvSpPr>
        <p:spPr>
          <a:xfrm>
            <a:off x="7485385" y="3684056"/>
            <a:ext cx="42777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5-Fold Cross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Scale Numerical Features with </a:t>
            </a:r>
            <a:r>
              <a:rPr lang="en-US" dirty="0" err="1"/>
              <a:t>MinMaxScaler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One-hot encoding the variables with multiple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0 and 1 for True of False categorical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Scale target with np.log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Evaluate the model with </a:t>
            </a:r>
            <a:r>
              <a:rPr lang="en-US" dirty="0" err="1"/>
              <a:t>np.exp</a:t>
            </a:r>
            <a:r>
              <a:rPr lang="en-US" dirty="0"/>
              <a:t>(predictions)</a:t>
            </a:r>
          </a:p>
        </p:txBody>
      </p:sp>
    </p:spTree>
    <p:extLst>
      <p:ext uri="{BB962C8B-B14F-4D97-AF65-F5344CB8AC3E}">
        <p14:creationId xmlns:p14="http://schemas.microsoft.com/office/powerpoint/2010/main" val="2415780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44F6C-848D-0255-67B8-1DA91B37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179743"/>
          </a:xfrm>
        </p:spPr>
        <p:txBody>
          <a:bodyPr>
            <a:normAutofit fontScale="90000"/>
          </a:bodyPr>
          <a:lstStyle/>
          <a:p>
            <a:r>
              <a:rPr lang="en-US" dirty="0"/>
              <a:t>R-squared comparison (Living_price)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4125A7-5104-504B-D838-C660D01E9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15" y="1411793"/>
            <a:ext cx="6878472" cy="4600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DBC5F5-1DBF-9972-98E5-50E0C7AD5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687" y="1411793"/>
            <a:ext cx="3399078" cy="27683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0B17F-88ED-920A-9A01-DC5D86725EB4}"/>
              </a:ext>
            </a:extLst>
          </p:cNvPr>
          <p:cNvSpPr txBox="1"/>
          <p:nvPr/>
        </p:nvSpPr>
        <p:spPr>
          <a:xfrm>
            <a:off x="7279687" y="4491927"/>
            <a:ext cx="5157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DIF: 1.16% to 2.62%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ANN generalizes well.</a:t>
            </a:r>
          </a:p>
        </p:txBody>
      </p:sp>
    </p:spTree>
    <p:extLst>
      <p:ext uri="{BB962C8B-B14F-4D97-AF65-F5344CB8AC3E}">
        <p14:creationId xmlns:p14="http://schemas.microsoft.com/office/powerpoint/2010/main" val="42058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44F6C-848D-0255-67B8-1DA91B37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687" y="47481"/>
            <a:ext cx="11101135" cy="902906"/>
          </a:xfrm>
        </p:spPr>
        <p:txBody>
          <a:bodyPr>
            <a:normAutofit fontScale="90000"/>
          </a:bodyPr>
          <a:lstStyle/>
          <a:p>
            <a:r>
              <a:rPr lang="en-US" dirty="0"/>
              <a:t>Error distribution of living price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C3B8E8-7F95-2F39-4FF9-EB9FE2933488}"/>
              </a:ext>
            </a:extLst>
          </p:cNvPr>
          <p:cNvSpPr txBox="1"/>
          <p:nvPr/>
        </p:nvSpPr>
        <p:spPr>
          <a:xfrm>
            <a:off x="5537560" y="4430096"/>
            <a:ext cx="4702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 std: $35545 to $ 40975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5DA3FA-816C-44A7-0389-D8A3B1CB5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86" y="1156865"/>
            <a:ext cx="5062874" cy="54973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E37F9F-93BC-1847-7FA5-3D8620CF5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560" y="1156865"/>
            <a:ext cx="4350203" cy="31819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3C165D-D587-4239-E49F-4E7188A790C2}"/>
              </a:ext>
            </a:extLst>
          </p:cNvPr>
          <p:cNvSpPr txBox="1"/>
          <p:nvPr/>
        </p:nvSpPr>
        <p:spPr>
          <a:xfrm>
            <a:off x="474686" y="729402"/>
            <a:ext cx="2846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(Outliers are not shown)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069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C5A90-76A4-C5A1-07D4-CDA8CB067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2978092"/>
            <a:ext cx="11059500" cy="1149291"/>
          </a:xfrm>
        </p:spPr>
        <p:txBody>
          <a:bodyPr>
            <a:normAutofit/>
          </a:bodyPr>
          <a:lstStyle/>
          <a:p>
            <a:r>
              <a:rPr lang="en-US" sz="6000" dirty="0"/>
              <a:t>Predicting the actual housing price</a:t>
            </a:r>
          </a:p>
        </p:txBody>
      </p:sp>
    </p:spTree>
    <p:extLst>
      <p:ext uri="{BB962C8B-B14F-4D97-AF65-F5344CB8AC3E}">
        <p14:creationId xmlns:p14="http://schemas.microsoft.com/office/powerpoint/2010/main" val="1598219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44F6C-848D-0255-67B8-1DA91B37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003050"/>
          </a:xfrm>
        </p:spPr>
        <p:txBody>
          <a:bodyPr/>
          <a:lstStyle/>
          <a:p>
            <a:r>
              <a:rPr lang="en-US" dirty="0" err="1"/>
              <a:t>ANN_price</a:t>
            </a:r>
            <a:r>
              <a:rPr lang="en-US" dirty="0"/>
              <a:t> features and target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6A44B1-B567-2C51-9C98-E7B691DBF0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307" y="2080186"/>
            <a:ext cx="5125481" cy="27880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15DCA4-29D3-7B17-F15F-62BCDFF9237C}"/>
              </a:ext>
            </a:extLst>
          </p:cNvPr>
          <p:cNvSpPr txBox="1"/>
          <p:nvPr/>
        </p:nvSpPr>
        <p:spPr>
          <a:xfrm>
            <a:off x="174307" y="1626952"/>
            <a:ext cx="5588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of August 2022 Data (Combined test folds)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01559C-DFDE-D396-FF69-E90F19A74F30}"/>
              </a:ext>
            </a:extLst>
          </p:cNvPr>
          <p:cNvSpPr txBox="1"/>
          <p:nvPr/>
        </p:nvSpPr>
        <p:spPr>
          <a:xfrm>
            <a:off x="5299788" y="2080186"/>
            <a:ext cx="65874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Predicted_price1 = </a:t>
            </a:r>
            <a:r>
              <a:rPr lang="en-US" dirty="0" err="1"/>
              <a:t>lotArea</a:t>
            </a:r>
            <a:r>
              <a:rPr lang="en-US" dirty="0"/>
              <a:t> * </a:t>
            </a:r>
            <a:r>
              <a:rPr lang="en-US" dirty="0" err="1"/>
              <a:t>predicted_price</a:t>
            </a:r>
            <a:r>
              <a:rPr lang="en-US" dirty="0"/>
              <a:t>/</a:t>
            </a:r>
            <a:r>
              <a:rPr lang="en-US" dirty="0" err="1"/>
              <a:t>lotsqft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Predicted_price2 =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Predicted_living_price</a:t>
            </a:r>
            <a:r>
              <a:rPr lang="en-US" dirty="0"/>
              <a:t> if </a:t>
            </a:r>
            <a:r>
              <a:rPr lang="en-US" dirty="0" err="1"/>
              <a:t>liv_lot_ratio</a:t>
            </a:r>
            <a:r>
              <a:rPr lang="en-US" dirty="0"/>
              <a:t> &gt; 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(1/</a:t>
            </a:r>
            <a:r>
              <a:rPr lang="en-US" dirty="0" err="1"/>
              <a:t>liv_lot_ratio</a:t>
            </a:r>
            <a:r>
              <a:rPr lang="en-US" dirty="0"/>
              <a:t>) * </a:t>
            </a:r>
            <a:r>
              <a:rPr lang="en-US" dirty="0" err="1"/>
              <a:t>predicted_living_price</a:t>
            </a:r>
            <a:r>
              <a:rPr lang="en-US" dirty="0"/>
              <a:t> if </a:t>
            </a:r>
            <a:r>
              <a:rPr lang="en-US" dirty="0" err="1"/>
              <a:t>liv_lot_ratio</a:t>
            </a:r>
            <a:r>
              <a:rPr lang="en-US" dirty="0"/>
              <a:t> &lt;=1.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Multicollinearity is acceptable since these newer features are created from the older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Based on later results, the model didn’t overfit.</a:t>
            </a:r>
          </a:p>
        </p:txBody>
      </p:sp>
    </p:spTree>
    <p:extLst>
      <p:ext uri="{BB962C8B-B14F-4D97-AF65-F5344CB8AC3E}">
        <p14:creationId xmlns:p14="http://schemas.microsoft.com/office/powerpoint/2010/main" val="1349045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44F6C-848D-0255-67B8-1DA91B37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1" y="212830"/>
            <a:ext cx="11101135" cy="1095853"/>
          </a:xfrm>
        </p:spPr>
        <p:txBody>
          <a:bodyPr/>
          <a:lstStyle/>
          <a:p>
            <a:r>
              <a:rPr lang="en-US" dirty="0" err="1"/>
              <a:t>ANN_price</a:t>
            </a:r>
            <a:r>
              <a:rPr lang="en-US" dirty="0"/>
              <a:t>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88254C-CFD3-AD1A-9E3F-B9B61545BD9C}"/>
              </a:ext>
            </a:extLst>
          </p:cNvPr>
          <p:cNvSpPr txBox="1"/>
          <p:nvPr/>
        </p:nvSpPr>
        <p:spPr>
          <a:xfrm>
            <a:off x="402671" y="1308683"/>
            <a:ext cx="2474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LivingAreaValue</a:t>
            </a:r>
            <a:r>
              <a:rPr lang="en-US" dirty="0"/>
              <a:t> = x1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B7A47-0864-FB63-03B8-4B9B5FF2908C}"/>
              </a:ext>
            </a:extLst>
          </p:cNvPr>
          <p:cNvSpPr txBox="1"/>
          <p:nvPr/>
        </p:nvSpPr>
        <p:spPr>
          <a:xfrm>
            <a:off x="402670" y="1783456"/>
            <a:ext cx="2474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lotArea</a:t>
            </a:r>
            <a:r>
              <a:rPr lang="en-US" dirty="0"/>
              <a:t> = x2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4DA555-814A-9330-8EE8-0AC743490802}"/>
              </a:ext>
            </a:extLst>
          </p:cNvPr>
          <p:cNvSpPr txBox="1"/>
          <p:nvPr/>
        </p:nvSpPr>
        <p:spPr>
          <a:xfrm>
            <a:off x="402670" y="2258229"/>
            <a:ext cx="2474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Liv/</a:t>
            </a:r>
            <a:r>
              <a:rPr lang="en-US" dirty="0" err="1"/>
              <a:t>lot_ratio</a:t>
            </a:r>
            <a:r>
              <a:rPr lang="en-US" dirty="0"/>
              <a:t> = x1/x2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07A3C1-BB95-9D59-9AF9-4F82FB06F5E5}"/>
              </a:ext>
            </a:extLst>
          </p:cNvPr>
          <p:cNvSpPr txBox="1"/>
          <p:nvPr/>
        </p:nvSpPr>
        <p:spPr>
          <a:xfrm>
            <a:off x="402670" y="2821361"/>
            <a:ext cx="2793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Predicted_price_lotsqft</a:t>
            </a:r>
            <a:r>
              <a:rPr lang="en-US" dirty="0"/>
              <a:t> (</a:t>
            </a:r>
            <a:r>
              <a:rPr lang="en-US" dirty="0" err="1"/>
              <a:t>ANN_location’s</a:t>
            </a:r>
            <a:r>
              <a:rPr lang="en-US" dirty="0"/>
              <a:t> output)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2F2654-D80E-7A48-FF7A-1895953E5606}"/>
              </a:ext>
            </a:extLst>
          </p:cNvPr>
          <p:cNvSpPr txBox="1"/>
          <p:nvPr/>
        </p:nvSpPr>
        <p:spPr>
          <a:xfrm>
            <a:off x="402668" y="6181883"/>
            <a:ext cx="4035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***: Adjusted based on liv/</a:t>
            </a:r>
            <a:r>
              <a:rPr lang="en-US" dirty="0" err="1"/>
              <a:t>lot_ratio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9638C1-75B0-A901-DE1A-510EF657BF97}"/>
              </a:ext>
            </a:extLst>
          </p:cNvPr>
          <p:cNvSpPr txBox="1"/>
          <p:nvPr/>
        </p:nvSpPr>
        <p:spPr>
          <a:xfrm>
            <a:off x="402670" y="4501623"/>
            <a:ext cx="3171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Predicted_price1 </a:t>
            </a:r>
          </a:p>
          <a:p>
            <a:r>
              <a:rPr lang="en-US" dirty="0"/>
              <a:t>(</a:t>
            </a:r>
            <a:r>
              <a:rPr lang="en-US" dirty="0" err="1"/>
              <a:t>ANN_location’s</a:t>
            </a:r>
            <a:r>
              <a:rPr lang="en-US" dirty="0"/>
              <a:t> output * x2)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8C0337-5F7B-7DE9-99FC-71A50A8F115E}"/>
              </a:ext>
            </a:extLst>
          </p:cNvPr>
          <p:cNvSpPr txBox="1"/>
          <p:nvPr/>
        </p:nvSpPr>
        <p:spPr>
          <a:xfrm>
            <a:off x="402670" y="3661492"/>
            <a:ext cx="2873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Predicted_living_price</a:t>
            </a:r>
            <a:endParaRPr lang="en-US" dirty="0"/>
          </a:p>
          <a:p>
            <a:r>
              <a:rPr lang="en-US" dirty="0"/>
              <a:t>(</a:t>
            </a:r>
            <a:r>
              <a:rPr lang="en-US" dirty="0" err="1"/>
              <a:t>ANN_properties_output</a:t>
            </a:r>
            <a:r>
              <a:rPr lang="en-US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D2BDD3-B98D-DECB-176A-CBA8249479DC}"/>
              </a:ext>
            </a:extLst>
          </p:cNvPr>
          <p:cNvSpPr txBox="1"/>
          <p:nvPr/>
        </p:nvSpPr>
        <p:spPr>
          <a:xfrm>
            <a:off x="402668" y="5341753"/>
            <a:ext cx="5100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Predicted_price2</a:t>
            </a:r>
          </a:p>
          <a:p>
            <a:r>
              <a:rPr lang="en-US" dirty="0"/>
              <a:t>(</a:t>
            </a:r>
            <a:r>
              <a:rPr lang="en-US" dirty="0" err="1"/>
              <a:t>ANN_properties_output</a:t>
            </a:r>
            <a:r>
              <a:rPr lang="en-US" dirty="0"/>
              <a:t> * (1/</a:t>
            </a:r>
            <a:r>
              <a:rPr lang="en-US" dirty="0" err="1"/>
              <a:t>liv_lot_ratio</a:t>
            </a:r>
            <a:r>
              <a:rPr lang="en-US" dirty="0"/>
              <a:t>) )***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ADF052-7717-21FC-AEAA-365CF1E93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302" y="1391054"/>
            <a:ext cx="3955759" cy="35833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AF38816-38D9-AD55-C189-7241054E3AFC}"/>
              </a:ext>
            </a:extLst>
          </p:cNvPr>
          <p:cNvSpPr txBox="1"/>
          <p:nvPr/>
        </p:nvSpPr>
        <p:spPr>
          <a:xfrm>
            <a:off x="7743039" y="1391054"/>
            <a:ext cx="4046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Loss = MSE; optimizer = Adam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Batch_size</a:t>
            </a:r>
            <a:r>
              <a:rPr lang="en-US" dirty="0"/>
              <a:t> = 32; Epochs = 80.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A2F4CD-BA89-BCCD-2987-D8EE4E2BDE91}"/>
              </a:ext>
            </a:extLst>
          </p:cNvPr>
          <p:cNvSpPr txBox="1"/>
          <p:nvPr/>
        </p:nvSpPr>
        <p:spPr>
          <a:xfrm>
            <a:off x="7743039" y="2590529"/>
            <a:ext cx="43198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5-Fold Cross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Scale 7 Features with </a:t>
            </a:r>
            <a:r>
              <a:rPr lang="en-US" dirty="0" err="1"/>
              <a:t>MinMaxScaler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Scale target with np.log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Evaluate the model with </a:t>
            </a:r>
            <a:r>
              <a:rPr lang="en-US" dirty="0" err="1"/>
              <a:t>np.exp</a:t>
            </a:r>
            <a:r>
              <a:rPr lang="en-US" dirty="0"/>
              <a:t>(predictions)</a:t>
            </a:r>
          </a:p>
        </p:txBody>
      </p:sp>
    </p:spTree>
    <p:extLst>
      <p:ext uri="{BB962C8B-B14F-4D97-AF65-F5344CB8AC3E}">
        <p14:creationId xmlns:p14="http://schemas.microsoft.com/office/powerpoint/2010/main" val="1284661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16F03-66AD-C791-9589-6453A8F35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812939"/>
          </a:xfrm>
        </p:spPr>
        <p:txBody>
          <a:bodyPr>
            <a:normAutofit fontScale="90000"/>
          </a:bodyPr>
          <a:lstStyle/>
          <a:p>
            <a:r>
              <a:rPr lang="en-US" dirty="0"/>
              <a:t>R-squared comparison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C0883D-4F74-979E-6243-5D9D19ABD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502" y="1352939"/>
            <a:ext cx="3253663" cy="2642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2BA1F9-7FBA-C405-395F-817630A2CCD5}"/>
              </a:ext>
            </a:extLst>
          </p:cNvPr>
          <p:cNvSpPr txBox="1"/>
          <p:nvPr/>
        </p:nvSpPr>
        <p:spPr>
          <a:xfrm>
            <a:off x="7728467" y="4139198"/>
            <a:ext cx="5157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DIF: 1.28% to 5.23%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ANN generalizes well.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E8F336-1CE7-C2A6-EDB0-54B8F3AF5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41" y="1352939"/>
            <a:ext cx="7087461" cy="482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02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FB4CA-A8AF-5B2F-64D9-82B78261A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432" y="168508"/>
            <a:ext cx="11101135" cy="1055535"/>
          </a:xfrm>
        </p:spPr>
        <p:txBody>
          <a:bodyPr/>
          <a:lstStyle/>
          <a:p>
            <a:r>
              <a:rPr lang="en-US" dirty="0"/>
              <a:t>Error distribution of house price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25F2E7-89B9-A1C2-D4FD-A17A492EFEB5}"/>
              </a:ext>
            </a:extLst>
          </p:cNvPr>
          <p:cNvSpPr txBox="1"/>
          <p:nvPr/>
        </p:nvSpPr>
        <p:spPr>
          <a:xfrm>
            <a:off x="5409132" y="4861515"/>
            <a:ext cx="5684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Error_mean</a:t>
            </a:r>
            <a:r>
              <a:rPr lang="en-US" dirty="0"/>
              <a:t>: $1636 to $14687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Error_std</a:t>
            </a:r>
            <a:r>
              <a:rPr lang="en-US" dirty="0"/>
              <a:t>: $77638 to $98125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made accurate but inconsistent predictions. (outliers)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0D0A82-73E6-E0AC-6602-155BFE117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42" y="1477021"/>
            <a:ext cx="4790890" cy="51462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20BF0D-0064-AC71-0E3C-AD6AF010F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132" y="1477021"/>
            <a:ext cx="4691905" cy="33080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5558F-D156-AC8F-AC78-32316BA14522}"/>
              </a:ext>
            </a:extLst>
          </p:cNvPr>
          <p:cNvSpPr txBox="1"/>
          <p:nvPr/>
        </p:nvSpPr>
        <p:spPr>
          <a:xfrm>
            <a:off x="618242" y="981200"/>
            <a:ext cx="471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(Outliers are not shown)</a:t>
            </a:r>
          </a:p>
        </p:txBody>
      </p:sp>
    </p:spTree>
    <p:extLst>
      <p:ext uri="{BB962C8B-B14F-4D97-AF65-F5344CB8AC3E}">
        <p14:creationId xmlns:p14="http://schemas.microsoft.com/office/powerpoint/2010/main" val="436134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1CED1-A03B-B8B9-2B39-F46A39DEE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432" y="212026"/>
            <a:ext cx="11101135" cy="810628"/>
          </a:xfrm>
        </p:spPr>
        <p:txBody>
          <a:bodyPr>
            <a:normAutofit fontScale="90000"/>
          </a:bodyPr>
          <a:lstStyle/>
          <a:p>
            <a:r>
              <a:rPr lang="en-US" dirty="0"/>
              <a:t>MAP OF APE DISTRIBUTION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0852B7-B1E4-F716-6A03-B15D978C7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15" y="933768"/>
            <a:ext cx="6739201" cy="49811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FDCDD6-4334-B961-9C3A-6FEE076CAB86}"/>
              </a:ext>
            </a:extLst>
          </p:cNvPr>
          <p:cNvSpPr txBox="1"/>
          <p:nvPr/>
        </p:nvSpPr>
        <p:spPr>
          <a:xfrm>
            <a:off x="1741722" y="1596616"/>
            <a:ext cx="895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Algerian" panose="04020705040A02060702" pitchFamily="82" charset="0"/>
              </a:rPr>
              <a:t>WISE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50DBC8-8CC7-128C-227D-13F17E7C0591}"/>
              </a:ext>
            </a:extLst>
          </p:cNvPr>
          <p:cNvSpPr txBox="1"/>
          <p:nvPr/>
        </p:nvSpPr>
        <p:spPr>
          <a:xfrm>
            <a:off x="2667163" y="1608617"/>
            <a:ext cx="1299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lgerian" panose="04020705040A02060702" pitchFamily="82" charset="0"/>
              </a:rPr>
              <a:t>DENTON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E4D178-9003-31F7-5744-07FE1684B1EF}"/>
              </a:ext>
            </a:extLst>
          </p:cNvPr>
          <p:cNvSpPr txBox="1"/>
          <p:nvPr/>
        </p:nvSpPr>
        <p:spPr>
          <a:xfrm>
            <a:off x="4164628" y="1752798"/>
            <a:ext cx="1296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COLLIN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EBE3EA-26FF-995F-CDE1-608BFF051D48}"/>
              </a:ext>
            </a:extLst>
          </p:cNvPr>
          <p:cNvSpPr txBox="1"/>
          <p:nvPr/>
        </p:nvSpPr>
        <p:spPr>
          <a:xfrm>
            <a:off x="1131115" y="2842164"/>
            <a:ext cx="109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PARKER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6286B9-15E8-8520-831F-BC35CFBD4683}"/>
              </a:ext>
            </a:extLst>
          </p:cNvPr>
          <p:cNvSpPr txBox="1"/>
          <p:nvPr/>
        </p:nvSpPr>
        <p:spPr>
          <a:xfrm>
            <a:off x="3563289" y="2995852"/>
            <a:ext cx="109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DALLAS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E7E0EA-BF7E-991E-DF99-00E256561C35}"/>
              </a:ext>
            </a:extLst>
          </p:cNvPr>
          <p:cNvSpPr txBox="1"/>
          <p:nvPr/>
        </p:nvSpPr>
        <p:spPr>
          <a:xfrm>
            <a:off x="3630662" y="4175447"/>
            <a:ext cx="1182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lgerian" panose="04020705040A02060702" pitchFamily="82" charset="0"/>
              </a:rPr>
              <a:t>ELLIS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82D8ED-B1D2-C917-D9CC-46379CC84B23}"/>
              </a:ext>
            </a:extLst>
          </p:cNvPr>
          <p:cNvSpPr txBox="1"/>
          <p:nvPr/>
        </p:nvSpPr>
        <p:spPr>
          <a:xfrm>
            <a:off x="2332799" y="2928842"/>
            <a:ext cx="1182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lgerian" panose="04020705040A02060702" pitchFamily="82" charset="0"/>
              </a:rPr>
              <a:t>TARRANT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45FF8B-BA51-4628-D860-675A1751671E}"/>
              </a:ext>
            </a:extLst>
          </p:cNvPr>
          <p:cNvSpPr txBox="1"/>
          <p:nvPr/>
        </p:nvSpPr>
        <p:spPr>
          <a:xfrm>
            <a:off x="2228416" y="4097306"/>
            <a:ext cx="1182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JOHNSON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59DB7B-B265-2062-344C-0B9B303404B4}"/>
              </a:ext>
            </a:extLst>
          </p:cNvPr>
          <p:cNvSpPr txBox="1"/>
          <p:nvPr/>
        </p:nvSpPr>
        <p:spPr>
          <a:xfrm>
            <a:off x="4880335" y="2749831"/>
            <a:ext cx="991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lgerian" panose="04020705040A02060702" pitchFamily="82" charset="0"/>
              </a:rPr>
              <a:t>ROCKWALL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D8C1B2-FA87-7403-AA16-A76578344D0D}"/>
              </a:ext>
            </a:extLst>
          </p:cNvPr>
          <p:cNvSpPr txBox="1"/>
          <p:nvPr/>
        </p:nvSpPr>
        <p:spPr>
          <a:xfrm>
            <a:off x="4870292" y="3454828"/>
            <a:ext cx="1182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lgerian" panose="04020705040A02060702" pitchFamily="82" charset="0"/>
              </a:rPr>
              <a:t>KAUFMAN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899E3A1-87B4-A4F6-6707-92FF27B78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716" y="932064"/>
            <a:ext cx="3977333" cy="27087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B151F23-02EC-898B-211F-6E9D0B9EC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892" y="3624105"/>
            <a:ext cx="4072157" cy="277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644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18CD3-EA82-9383-5E01-E1C51265A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1" y="279942"/>
            <a:ext cx="11101135" cy="1624359"/>
          </a:xfrm>
        </p:spPr>
        <p:txBody>
          <a:bodyPr>
            <a:normAutofit fontScale="90000"/>
          </a:bodyPr>
          <a:lstStyle/>
          <a:p>
            <a:r>
              <a:rPr lang="en-US" dirty="0"/>
              <a:t>Overall methodology of predicting housing price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7308E-4C8D-84BB-A036-99BCE9846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4" y="1904301"/>
            <a:ext cx="11101136" cy="45636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Download monthly data from Zillow rapid-API. Number of samples: 10000 to 15000.</a:t>
            </a:r>
          </a:p>
          <a:p>
            <a:r>
              <a:rPr lang="en-US" dirty="0"/>
              <a:t>Clean the datasets for EDA. Use unsupervised learning to see if the raw features can really distinguish housing prices.</a:t>
            </a:r>
          </a:p>
          <a:p>
            <a:r>
              <a:rPr lang="en-US" dirty="0"/>
              <a:t>Create new features and targets based on the EDA. Then, build deep learning models.</a:t>
            </a:r>
          </a:p>
          <a:p>
            <a:r>
              <a:rPr lang="en-US" dirty="0"/>
              <a:t>Build 3 ANN models:</a:t>
            </a:r>
          </a:p>
          <a:p>
            <a:r>
              <a:rPr lang="en-US" dirty="0"/>
              <a:t>+ </a:t>
            </a:r>
            <a:r>
              <a:rPr lang="en-US" dirty="0" err="1"/>
              <a:t>ANN_location</a:t>
            </a:r>
            <a:r>
              <a:rPr lang="en-US" dirty="0"/>
              <a:t>: predict price/</a:t>
            </a:r>
            <a:r>
              <a:rPr lang="en-US" dirty="0" err="1"/>
              <a:t>lotsqft</a:t>
            </a:r>
            <a:r>
              <a:rPr lang="en-US" dirty="0"/>
              <a:t> based on location.</a:t>
            </a:r>
          </a:p>
          <a:p>
            <a:r>
              <a:rPr lang="en-US" dirty="0"/>
              <a:t>+ </a:t>
            </a:r>
            <a:r>
              <a:rPr lang="en-US" dirty="0" err="1"/>
              <a:t>ANN_properties</a:t>
            </a:r>
            <a:r>
              <a:rPr lang="en-US" dirty="0"/>
              <a:t>: predict price of the inner part of the house.</a:t>
            </a:r>
          </a:p>
          <a:p>
            <a:r>
              <a:rPr lang="en-US" dirty="0"/>
              <a:t>+ </a:t>
            </a:r>
            <a:r>
              <a:rPr lang="en-US" dirty="0" err="1"/>
              <a:t>ANN_price</a:t>
            </a:r>
            <a:r>
              <a:rPr lang="en-US" dirty="0"/>
              <a:t>: predict the price of the house based on other features and the results of the first 2 models.</a:t>
            </a:r>
          </a:p>
          <a:p>
            <a:r>
              <a:rPr lang="en-US" dirty="0"/>
              <a:t>Use R-squared and MAPE with cross 5-folds validation to evaluate the performance of the model on monthly data.</a:t>
            </a:r>
          </a:p>
        </p:txBody>
      </p:sp>
    </p:spTree>
    <p:extLst>
      <p:ext uri="{BB962C8B-B14F-4D97-AF65-F5344CB8AC3E}">
        <p14:creationId xmlns:p14="http://schemas.microsoft.com/office/powerpoint/2010/main" val="42212907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9D25E-AA3D-8F7B-7A89-52DE91F5A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432" y="156271"/>
            <a:ext cx="11101135" cy="728962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/>
              <a:t>Actual_price</a:t>
            </a:r>
            <a:r>
              <a:rPr lang="en-US" sz="3600" dirty="0"/>
              <a:t> vs. </a:t>
            </a:r>
            <a:r>
              <a:rPr lang="en-US" sz="3600" dirty="0" err="1"/>
              <a:t>predicted_price</a:t>
            </a:r>
            <a:r>
              <a:rPr lang="en-US" sz="3600" dirty="0"/>
              <a:t> in January 2023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2C19CB-E4BA-A346-56EF-981AA6100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803" y="885233"/>
            <a:ext cx="7160781" cy="569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431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9C21C-BC4F-052A-76EE-46C567D41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1" y="174240"/>
            <a:ext cx="11101135" cy="91714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Residual plots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DEC645-2E3F-2BF1-0971-5A3F429F9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711" y="972931"/>
            <a:ext cx="5859714" cy="571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360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2D652-BB3B-BAB9-A2D5-698D9EB05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432" y="221219"/>
            <a:ext cx="11101135" cy="1204910"/>
          </a:xfrm>
        </p:spPr>
        <p:txBody>
          <a:bodyPr/>
          <a:lstStyle/>
          <a:p>
            <a:r>
              <a:rPr lang="en-US" dirty="0"/>
              <a:t>Next steps in this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45375-3786-FE51-FCC5-09786E9BC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31" y="1656431"/>
            <a:ext cx="11101136" cy="4980349"/>
          </a:xfrm>
        </p:spPr>
        <p:txBody>
          <a:bodyPr/>
          <a:lstStyle/>
          <a:p>
            <a:r>
              <a:rPr lang="en-US" dirty="0"/>
              <a:t>Collect more data: Rapid </a:t>
            </a:r>
            <a:r>
              <a:rPr lang="en-US" dirty="0" err="1"/>
              <a:t>Api</a:t>
            </a:r>
            <a:r>
              <a:rPr lang="en-US" dirty="0"/>
              <a:t> just released housing price history so we can collect more houses with their latest prices.</a:t>
            </a:r>
          </a:p>
          <a:p>
            <a:r>
              <a:rPr lang="en-US" dirty="0"/>
              <a:t>Need more features that make the predictions more consistent. Examples: Household income, hospitals, etc.</a:t>
            </a:r>
          </a:p>
          <a:p>
            <a:r>
              <a:rPr lang="en-US" dirty="0"/>
              <a:t>Time Series Analysis on housing price.</a:t>
            </a:r>
          </a:p>
        </p:txBody>
      </p:sp>
    </p:spTree>
    <p:extLst>
      <p:ext uri="{BB962C8B-B14F-4D97-AF65-F5344CB8AC3E}">
        <p14:creationId xmlns:p14="http://schemas.microsoft.com/office/powerpoint/2010/main" val="1053424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23D40-873B-EA73-1FB2-8B758C87B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196521"/>
          </a:xfrm>
        </p:spPr>
        <p:txBody>
          <a:bodyPr/>
          <a:lstStyle/>
          <a:p>
            <a:r>
              <a:rPr lang="en-US" dirty="0">
                <a:latin typeface="+mn-lt"/>
              </a:rPr>
              <a:t>TSNE 2D Embedding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4FA0F1-545F-2E2D-21D8-C7B93EC68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09" y="1547457"/>
            <a:ext cx="10165272" cy="464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57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79E23-9303-01C5-F5F4-C81E9A141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179743"/>
          </a:xfrm>
        </p:spPr>
        <p:txBody>
          <a:bodyPr/>
          <a:lstStyle/>
          <a:p>
            <a:r>
              <a:rPr lang="en-US" dirty="0"/>
              <a:t>Restrictions for the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7CD25-2AC8-1893-F50E-EFAFC06D0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32" y="1924880"/>
            <a:ext cx="11101136" cy="3779837"/>
          </a:xfrm>
        </p:spPr>
        <p:txBody>
          <a:bodyPr/>
          <a:lstStyle/>
          <a:p>
            <a:r>
              <a:rPr lang="en-US" dirty="0"/>
              <a:t>Datapoints that are not allowed to be in the datasets:</a:t>
            </a:r>
          </a:p>
          <a:p>
            <a:r>
              <a:rPr lang="en-US" dirty="0"/>
              <a:t>Lot Area (</a:t>
            </a:r>
            <a:r>
              <a:rPr lang="en-US" dirty="0" err="1"/>
              <a:t>sqft</a:t>
            </a:r>
            <a:r>
              <a:rPr lang="en-US" dirty="0"/>
              <a:t>) = 0 and lot Area (</a:t>
            </a:r>
            <a:r>
              <a:rPr lang="en-US" dirty="0" err="1"/>
              <a:t>sqft</a:t>
            </a:r>
            <a:r>
              <a:rPr lang="en-US" dirty="0"/>
              <a:t>) &gt;100000. (“Hybrid” house: A house and a barn at once).</a:t>
            </a:r>
          </a:p>
          <a:p>
            <a:r>
              <a:rPr lang="en-US" dirty="0"/>
              <a:t>Price/</a:t>
            </a:r>
            <a:r>
              <a:rPr lang="en-US" dirty="0" err="1"/>
              <a:t>lotsqft</a:t>
            </a:r>
            <a:r>
              <a:rPr lang="en-US" dirty="0"/>
              <a:t> &gt; $1000: Lot Area is small. This is more of an expensive apartment or townhome.</a:t>
            </a:r>
          </a:p>
          <a:p>
            <a:r>
              <a:rPr lang="en-US" dirty="0"/>
              <a:t>Liv/</a:t>
            </a:r>
            <a:r>
              <a:rPr lang="en-US" dirty="0" err="1"/>
              <a:t>lot_ratio</a:t>
            </a:r>
            <a:r>
              <a:rPr lang="en-US" dirty="0"/>
              <a:t> &gt; 2: Living area is double the </a:t>
            </a:r>
            <a:r>
              <a:rPr lang="en-US" dirty="0" err="1"/>
              <a:t>lotArea</a:t>
            </a:r>
            <a:r>
              <a:rPr lang="en-US" dirty="0"/>
              <a:t>. It is likely a whole townhome.</a:t>
            </a:r>
          </a:p>
        </p:txBody>
      </p:sp>
    </p:spTree>
    <p:extLst>
      <p:ext uri="{BB962C8B-B14F-4D97-AF65-F5344CB8AC3E}">
        <p14:creationId xmlns:p14="http://schemas.microsoft.com/office/powerpoint/2010/main" val="1567867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E3BB3-4373-930D-BAF5-8AA90A582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297189"/>
          </a:xfrm>
        </p:spPr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76AB9-8D5C-2BDA-F2F0-55920DC84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32" y="1936157"/>
            <a:ext cx="11101136" cy="3779837"/>
          </a:xfrm>
        </p:spPr>
        <p:txBody>
          <a:bodyPr/>
          <a:lstStyle/>
          <a:p>
            <a:r>
              <a:rPr lang="en-US" dirty="0"/>
              <a:t>Error = </a:t>
            </a:r>
            <a:r>
              <a:rPr lang="en-US" dirty="0" err="1"/>
              <a:t>actual_price</a:t>
            </a:r>
            <a:r>
              <a:rPr lang="en-US" dirty="0"/>
              <a:t> – </a:t>
            </a:r>
            <a:r>
              <a:rPr lang="en-US" dirty="0" err="1"/>
              <a:t>predicted_price</a:t>
            </a:r>
            <a:endParaRPr lang="en-US" dirty="0"/>
          </a:p>
          <a:p>
            <a:r>
              <a:rPr lang="en-US" dirty="0"/>
              <a:t>Look at the distribution of each month error.</a:t>
            </a:r>
          </a:p>
          <a:p>
            <a:r>
              <a:rPr lang="en-US" dirty="0"/>
              <a:t>R-squared: range from 0 to 1.</a:t>
            </a:r>
          </a:p>
        </p:txBody>
      </p:sp>
    </p:spTree>
    <p:extLst>
      <p:ext uri="{BB962C8B-B14F-4D97-AF65-F5344CB8AC3E}">
        <p14:creationId xmlns:p14="http://schemas.microsoft.com/office/powerpoint/2010/main" val="3474311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44F6C-848D-0255-67B8-1DA91B37C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liv/lot ratio 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9E4E5-14A3-5CC8-356A-89E1B1405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Liv/lot ratio = living area (sqft) / lot area (sqft).</a:t>
            </a:r>
          </a:p>
          <a:p>
            <a:r>
              <a:rPr lang="en-US" dirty="0"/>
              <a:t>Location: City or suburban area.</a:t>
            </a:r>
          </a:p>
          <a:p>
            <a:r>
              <a:rPr lang="en-US" dirty="0"/>
              <a:t>Characteristic: Suburban houses tend to have more lot area than urban houses. While suburban houses are more flat (lower liv/lot ratio), urban houses have more stories (higher liv/lot ratio).</a:t>
            </a:r>
          </a:p>
          <a:p>
            <a:r>
              <a:rPr lang="en-US" dirty="0"/>
              <a:t>Price: Houses with more living area are usually more expensive.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27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44F6C-848D-0255-67B8-1DA91B37C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 of the targets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9E4E5-14A3-5CC8-356A-89E1B1405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2436704"/>
            <a:ext cx="11101136" cy="3267810"/>
          </a:xfrm>
        </p:spPr>
        <p:txBody>
          <a:bodyPr/>
          <a:lstStyle/>
          <a:p>
            <a:r>
              <a:rPr lang="en-US" dirty="0"/>
              <a:t>Actual_price: Actual price of the house.</a:t>
            </a:r>
          </a:p>
          <a:p>
            <a:r>
              <a:rPr lang="en-US" dirty="0" err="1"/>
              <a:t>Living_price</a:t>
            </a:r>
            <a:r>
              <a:rPr lang="en-US" dirty="0"/>
              <a:t>: The price of the interior area of the house. </a:t>
            </a:r>
          </a:p>
          <a:p>
            <a:r>
              <a:rPr lang="en-US" dirty="0"/>
              <a:t>If liv/lot ratio &gt; 1,  </a:t>
            </a:r>
            <a:r>
              <a:rPr lang="en-US" dirty="0" err="1"/>
              <a:t>living_price</a:t>
            </a:r>
            <a:r>
              <a:rPr lang="en-US" dirty="0"/>
              <a:t> = actual price.</a:t>
            </a:r>
          </a:p>
          <a:p>
            <a:r>
              <a:rPr lang="en-US" dirty="0"/>
              <a:t>Else, </a:t>
            </a:r>
            <a:r>
              <a:rPr lang="en-US" dirty="0" err="1"/>
              <a:t>living_price</a:t>
            </a:r>
            <a:r>
              <a:rPr lang="en-US" dirty="0"/>
              <a:t> = liv/lot ratio * actual price.</a:t>
            </a:r>
          </a:p>
          <a:p>
            <a:r>
              <a:rPr lang="en-US" dirty="0"/>
              <a:t>Price/livingsqft = Actual_price/</a:t>
            </a:r>
            <a:r>
              <a:rPr lang="en-US" dirty="0" err="1"/>
              <a:t>livingarea</a:t>
            </a:r>
            <a:r>
              <a:rPr lang="en-US" dirty="0"/>
              <a:t>.</a:t>
            </a:r>
          </a:p>
          <a:p>
            <a:r>
              <a:rPr lang="en-US" dirty="0"/>
              <a:t>Price/</a:t>
            </a:r>
            <a:r>
              <a:rPr lang="en-US" dirty="0" err="1"/>
              <a:t>lotsqft</a:t>
            </a:r>
            <a:r>
              <a:rPr lang="en-US" dirty="0"/>
              <a:t> = Actual_price/</a:t>
            </a:r>
            <a:r>
              <a:rPr lang="en-US" dirty="0" err="1"/>
              <a:t>lotarea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881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8053C-6876-E188-98AB-4C943FA73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2751487"/>
            <a:ext cx="11090275" cy="1355025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LOCATION EDA AND DL</a:t>
            </a:r>
          </a:p>
        </p:txBody>
      </p:sp>
    </p:spTree>
    <p:extLst>
      <p:ext uri="{BB962C8B-B14F-4D97-AF65-F5344CB8AC3E}">
        <p14:creationId xmlns:p14="http://schemas.microsoft.com/office/powerpoint/2010/main" val="2740193676"/>
      </p:ext>
    </p:extLst>
  </p:cSld>
  <p:clrMapOvr>
    <a:masterClrMapping/>
  </p:clrMapOvr>
</p:sld>
</file>

<file path=ppt/theme/theme1.xml><?xml version="1.0" encoding="utf-8"?>
<a:theme xmlns:a="http://schemas.openxmlformats.org/drawingml/2006/main" name="GlowVTI">
  <a:themeElements>
    <a:clrScheme name="Glow">
      <a:dk1>
        <a:sysClr val="windowText" lastClr="000000"/>
      </a:dk1>
      <a:lt1>
        <a:sysClr val="window" lastClr="FFFFFF"/>
      </a:lt1>
      <a:dk2>
        <a:srgbClr val="000000"/>
      </a:dk2>
      <a:lt2>
        <a:srgbClr val="F2F2F2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404040"/>
      </a:accent6>
      <a:hlink>
        <a:srgbClr val="3E8FF1"/>
      </a:hlink>
      <a:folHlink>
        <a:srgbClr val="939393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TM02900720[[fn=Integral]]</Template>
  <TotalTime>1669</TotalTime>
  <Words>1335</Words>
  <Application>Microsoft Office PowerPoint</Application>
  <PresentationFormat>Widescreen</PresentationFormat>
  <Paragraphs>174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Algerian</vt:lpstr>
      <vt:lpstr>Arial</vt:lpstr>
      <vt:lpstr>Avenir Next LT Pro</vt:lpstr>
      <vt:lpstr>Bell MT</vt:lpstr>
      <vt:lpstr>Century Gothic</vt:lpstr>
      <vt:lpstr>GlowVTI</vt:lpstr>
      <vt:lpstr>Housing price prediction Capstone Project</vt:lpstr>
      <vt:lpstr>Idea behind this project</vt:lpstr>
      <vt:lpstr>Overall methodology of predicting housing price</vt:lpstr>
      <vt:lpstr>TSNE 2D Embedding</vt:lpstr>
      <vt:lpstr>Restrictions for the datasets</vt:lpstr>
      <vt:lpstr>Metrics</vt:lpstr>
      <vt:lpstr>Why liv/lot ratio is important?</vt:lpstr>
      <vt:lpstr>Definitions of the targets</vt:lpstr>
      <vt:lpstr>LOCATION EDA AND DL</vt:lpstr>
      <vt:lpstr>Price/livingsqft distribution with location</vt:lpstr>
      <vt:lpstr>Price/lotsqft distribution with location</vt:lpstr>
      <vt:lpstr>Liv/lot_ratio distribution</vt:lpstr>
      <vt:lpstr>Liv/lot_ratio vs. price/lotsqft </vt:lpstr>
      <vt:lpstr>LOCATION FEATURES AND TARGET</vt:lpstr>
      <vt:lpstr>PowerPoint Presentation</vt:lpstr>
      <vt:lpstr>R-squared comparison (price/lotsqft)</vt:lpstr>
      <vt:lpstr>Error distribution of price/lotsqft</vt:lpstr>
      <vt:lpstr>LIVING PRICE EDA AND DL</vt:lpstr>
      <vt:lpstr>Features and target</vt:lpstr>
      <vt:lpstr>Liv/lot_ratio vs living price Correlation table</vt:lpstr>
      <vt:lpstr>PowerPoint Presentation</vt:lpstr>
      <vt:lpstr>R-squared comparison (Living_price)</vt:lpstr>
      <vt:lpstr>Error distribution of living price</vt:lpstr>
      <vt:lpstr>Predicting the actual housing price</vt:lpstr>
      <vt:lpstr>ANN_price features and target</vt:lpstr>
      <vt:lpstr>ANN_price architecture</vt:lpstr>
      <vt:lpstr>R-squared comparison</vt:lpstr>
      <vt:lpstr>Error distribution of house price</vt:lpstr>
      <vt:lpstr>MAP OF APE DISTRIBUTION</vt:lpstr>
      <vt:lpstr>Actual_price vs. predicted_price in January 2023</vt:lpstr>
      <vt:lpstr>Residual plots</vt:lpstr>
      <vt:lpstr>Next steps in this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Truong, Khoa</dc:creator>
  <cp:lastModifiedBy>Truong, Khoa</cp:lastModifiedBy>
  <cp:revision>78</cp:revision>
  <dcterms:created xsi:type="dcterms:W3CDTF">2023-04-22T04:00:10Z</dcterms:created>
  <dcterms:modified xsi:type="dcterms:W3CDTF">2023-05-03T00:16:34Z</dcterms:modified>
</cp:coreProperties>
</file>